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.xml" ContentType="application/vnd.openxmlformats-officedocument.themeOverr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1" r:id="rId2"/>
    <p:sldId id="262" r:id="rId3"/>
    <p:sldId id="280" r:id="rId4"/>
    <p:sldId id="283" r:id="rId5"/>
    <p:sldId id="272" r:id="rId6"/>
    <p:sldId id="285" r:id="rId7"/>
    <p:sldId id="286" r:id="rId8"/>
    <p:sldId id="290" r:id="rId9"/>
    <p:sldId id="281" r:id="rId10"/>
    <p:sldId id="282" r:id="rId11"/>
    <p:sldId id="287" r:id="rId12"/>
    <p:sldId id="288" r:id="rId13"/>
    <p:sldId id="289" r:id="rId14"/>
    <p:sldId id="274" r:id="rId15"/>
    <p:sldId id="279" r:id="rId16"/>
    <p:sldId id="278" r:id="rId17"/>
    <p:sldId id="276" r:id="rId18"/>
    <p:sldId id="275" r:id="rId19"/>
    <p:sldId id="277" r:id="rId20"/>
    <p:sldId id="284" r:id="rId21"/>
    <p:sldId id="273" r:id="rId22"/>
  </p:sldIdLst>
  <p:sldSz cx="9144000" cy="6858000" type="screen4x3"/>
  <p:notesSz cx="6797675" cy="9925050"/>
  <p:defaultTextStyle>
    <a:defPPr>
      <a:defRPr lang="en-US"/>
    </a:defPPr>
    <a:lvl1pPr marL="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landst\Desktop\New%20Microsoft%20Excel%20Worksheet%20(2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landst\Desktop\New%20Microsoft%20Excel%20Worksheet%20(2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landst\Desktop\New%20Microsoft%20Excel%20Worksheet%20(2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landst\Desktop\New%20Microsoft%20Excel%20Worksheet%20(2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landst\Desktop\New%20Microsoft%20Excel%20Worksheet%20(2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landst\Downloads\NP%202017\apkopojuma_tabula_2016_salidz10-16.od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landst\Downloads\NP%202017\apkopojuma_tabula_2016-apkopojums.ods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package" Target="../embeddings/Microsoft_Excel_Worksheet4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landst\Downloads\NP%202017\apkopojuma_tabula_2016_salidz10-16.od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landst\Downloads\NP%202017\apkopojuma_tabula_2016_salidz10-16.od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landst\Downloads\NP%202017\apkopojuma_tabula_2016_salidz10-16.od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gorsg\Documents\statistika\Nepils_2015_07_sadal_dz.gadie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landst\Desktop\New%20Microsoft%20Excel%20Worksheet%20(3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landst\Desktop\New%20Microsoft%20Excel%20Worksheet%20(2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landst\Desktop\New%20Microsoft%20Excel%20Worksheet%20(2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landst\Desktop\New%20Microsoft%20Excel%20Worksheet%20(2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38157730283716"/>
          <c:y val="9.5128631711365708E-2"/>
          <c:w val="0.5777449485480981"/>
          <c:h val="0.80974273657726858"/>
        </c:manualLayout>
      </c:layout>
      <c:pieChart>
        <c:varyColors val="1"/>
        <c:ser>
          <c:idx val="0"/>
          <c:order val="0"/>
          <c:tx>
            <c:strRef>
              <c:f>'2015'!$A$8</c:f>
              <c:strCache>
                <c:ptCount val="1"/>
                <c:pt idx="0">
                  <c:v>Uz 01.01.2017.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2"/>
            <c:bubble3D val="0"/>
            <c:explosion val="6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bubble3D val="0"/>
            <c:explosion val="6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4.403565374723728E-2"/>
                  <c:y val="-0.2068330716564096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02219127956615"/>
                      <c:h val="8.6252894121442159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8.7789859600883226E-3"/>
                  <c:y val="-0.103875826319220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7013745978208901E-2"/>
                  <c:y val="-1.454698162729658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53137393633174"/>
                      <c:h val="8.6252894121442159E-2"/>
                    </c:manualLayout>
                  </c15:layout>
                </c:ext>
              </c:extLst>
            </c:dLbl>
            <c:dLbl>
              <c:idx val="3"/>
              <c:layout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81352793725448"/>
                      <c:h val="8.6467386864050658E-2"/>
                    </c:manualLayout>
                  </c15:layout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atMod val="150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'2015'!$B$7:$E$7</c:f>
              <c:strCache>
                <c:ptCount val="4"/>
                <c:pt idx="0">
                  <c:v>Pilsoņi</c:v>
                </c:pt>
                <c:pt idx="2">
                  <c:v>Nepilsoņi</c:v>
                </c:pt>
                <c:pt idx="3">
                  <c:v>Ārzemnieki</c:v>
                </c:pt>
              </c:strCache>
            </c:strRef>
          </c:cat>
          <c:val>
            <c:numRef>
              <c:f>'2015'!$B$8:$E$8</c:f>
              <c:numCache>
                <c:formatCode>General</c:formatCode>
                <c:ptCount val="4"/>
                <c:pt idx="0" formatCode="#,##0">
                  <c:v>1796608</c:v>
                </c:pt>
                <c:pt idx="2" formatCode="#,##0">
                  <c:v>242560</c:v>
                </c:pt>
                <c:pt idx="3" formatCode="#,##0">
                  <c:v>90382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12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Sheet2!$B$5:$B$7</c:f>
              <c:strCache>
                <c:ptCount val="3"/>
                <c:pt idx="0">
                  <c:v>Pilna - 28.46</c:v>
                </c:pt>
                <c:pt idx="1">
                  <c:v>Samazinātā - 4.27 (II, III gr. invalīdi; pensionāri; skolēni; studenti; bezdarbnieki; trūcīgās personas)</c:v>
                </c:pt>
                <c:pt idx="2">
                  <c:v>Atbrīvots (I gr. invalīdi, bāreņi, pol. represētās personas)</c:v>
                </c:pt>
              </c:strCache>
            </c:strRef>
          </c:cat>
          <c:val>
            <c:numRef>
              <c:f>Sheet2!$C$5:$C$7</c:f>
              <c:numCache>
                <c:formatCode>0.0%</c:formatCode>
                <c:ptCount val="3"/>
                <c:pt idx="0">
                  <c:v>0.58099999999999996</c:v>
                </c:pt>
                <c:pt idx="1">
                  <c:v>0.40300000000000002</c:v>
                </c:pt>
                <c:pt idx="2">
                  <c:v>1.6E-2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</c:legendEntry>
      <c:layout>
        <c:manualLayout>
          <c:xMode val="edge"/>
          <c:yMode val="edge"/>
          <c:x val="0.62033494600868389"/>
          <c:y val="0.10038313500548911"/>
          <c:w val="0.37308741759931408"/>
          <c:h val="0.897221940541327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b="1" dirty="0">
                <a:solidFill>
                  <a:srgbClr val="002060"/>
                </a:solidFill>
              </a:rPr>
              <a:t>Latviešu valoda</a:t>
            </a:r>
            <a:r>
              <a:rPr lang="lv-LV" b="1" baseline="0" dirty="0">
                <a:solidFill>
                  <a:srgbClr val="002060"/>
                </a:solidFill>
              </a:rPr>
              <a:t> 2016.g.</a:t>
            </a:r>
            <a:endParaRPr lang="lv-LV" b="1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535BF106-8D90-4FF3-9952-EC7A078BBDC6}" type="CATEGORYNAME">
                      <a:rPr lang="en-US" b="1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
</a:t>
                    </a:r>
                    <a:fld id="{6872D08C-00F2-494E-BF83-E2E44E86DDB9}" type="PERCENTAGE">
                      <a:rPr lang="en-US" b="1" baseline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accent3">
                          <a:lumMod val="75000"/>
                        </a:schemeClr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43945090495758"/>
                      <c:h val="0.1877502924421185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7540871150561434E-2"/>
                  <c:y val="-5.1196327839246221E-2"/>
                </c:manualLayout>
              </c:layout>
              <c:tx>
                <c:rich>
                  <a:bodyPr/>
                  <a:lstStyle/>
                  <a:p>
                    <a:fld id="{F479A01C-1487-4B00-9537-DD02F45FA0DC}" type="CATEGORYNAME">
                      <a:rPr lang="en-US" b="1">
                        <a:solidFill>
                          <a:srgbClr val="C00000"/>
                        </a:solidFill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rgbClr val="C00000"/>
                        </a:solidFill>
                      </a:rPr>
                      <a:t>
</a:t>
                    </a:r>
                    <a:fld id="{DEA74CE2-2314-4BCE-BA92-F3E1B9820795}" type="PERCENTAGE">
                      <a:rPr lang="en-US" sz="1000" b="1" baseline="0">
                        <a:solidFill>
                          <a:srgbClr val="C00000"/>
                        </a:solidFill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rgbClr val="C0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99031338769009"/>
                      <c:h val="0.20575145728130032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Sheet3!$C$7:$C$8</c:f>
              <c:strCache>
                <c:ptCount val="2"/>
                <c:pt idx="0">
                  <c:v>nokārtoja</c:v>
                </c:pt>
                <c:pt idx="1">
                  <c:v>nenokārtoja</c:v>
                </c:pt>
              </c:strCache>
            </c:strRef>
          </c:cat>
          <c:val>
            <c:numRef>
              <c:f>Sheet3!$D$7:$D$8</c:f>
              <c:numCache>
                <c:formatCode>0.0%</c:formatCode>
                <c:ptCount val="2"/>
                <c:pt idx="0">
                  <c:v>0.63300000000000001</c:v>
                </c:pt>
                <c:pt idx="1">
                  <c:v>0.36699999999999999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b="1" dirty="0">
                <a:solidFill>
                  <a:srgbClr val="002060"/>
                </a:solidFill>
              </a:rPr>
              <a:t>Latviešu valoda </a:t>
            </a:r>
            <a:r>
              <a:rPr lang="lv-LV" b="1" dirty="0" smtClean="0">
                <a:solidFill>
                  <a:srgbClr val="002060"/>
                </a:solidFill>
              </a:rPr>
              <a:t>2011.g</a:t>
            </a:r>
            <a:r>
              <a:rPr lang="lv-LV" b="1" dirty="0">
                <a:solidFill>
                  <a:srgbClr val="002060"/>
                </a:solidFill>
              </a:rPr>
              <a:t>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4.710144927536232E-2"/>
                  <c:y val="-0.13094036984394689"/>
                </c:manualLayout>
              </c:layout>
              <c:tx>
                <c:rich>
                  <a:bodyPr/>
                  <a:lstStyle/>
                  <a:p>
                    <a:fld id="{C839D4D5-2FE3-4543-B7F3-E28F43A5C6AD}" type="CATEGORYNAME">
                      <a:rPr lang="en-US" b="1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
</a:t>
                    </a:r>
                    <a:fld id="{1A153DF5-3BEA-4305-A600-C9C8E99DAA1D}" type="PERCENTAGE">
                      <a:rPr lang="en-US" b="1" baseline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accent3">
                          <a:lumMod val="75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6.5217391304347824E-2"/>
                  <c:y val="0.13094036984394677"/>
                </c:manualLayout>
              </c:layout>
              <c:tx>
                <c:rich>
                  <a:bodyPr/>
                  <a:lstStyle/>
                  <a:p>
                    <a:fld id="{40727808-3699-4038-A26E-5112F42328A3}" type="CATEGORYNAME">
                      <a:rPr lang="en-US" b="1">
                        <a:solidFill>
                          <a:srgbClr val="C00000"/>
                        </a:solidFill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rgbClr val="C00000"/>
                        </a:solidFill>
                      </a:rPr>
                      <a:t>
</a:t>
                    </a:r>
                    <a:fld id="{DAA5D874-12A3-4CE3-8F77-BDCBA650A2B7}" type="PERCENTAGE">
                      <a:rPr lang="en-US" b="1" baseline="0">
                        <a:solidFill>
                          <a:srgbClr val="C00000"/>
                        </a:solidFill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rgbClr val="C0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52516261554264"/>
                      <c:h val="0.22552821698689859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Sheet3!$C$12:$C$13</c:f>
              <c:strCache>
                <c:ptCount val="2"/>
                <c:pt idx="0">
                  <c:v>nokārtoja</c:v>
                </c:pt>
                <c:pt idx="1">
                  <c:v>nenokārtoja</c:v>
                </c:pt>
              </c:strCache>
            </c:strRef>
          </c:cat>
          <c:val>
            <c:numRef>
              <c:f>Sheet3!$D$12:$D$13</c:f>
              <c:numCache>
                <c:formatCode>0.0%</c:formatCode>
                <c:ptCount val="2"/>
                <c:pt idx="0">
                  <c:v>0.58599999999999997</c:v>
                </c:pt>
                <c:pt idx="1">
                  <c:v>0.41399999999999998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b="1" dirty="0" smtClean="0">
                <a:solidFill>
                  <a:srgbClr val="002060"/>
                </a:solidFill>
              </a:rPr>
              <a:t>Vēsture, </a:t>
            </a:r>
            <a:r>
              <a:rPr lang="lv-LV" b="1" baseline="0" dirty="0" smtClean="0">
                <a:solidFill>
                  <a:srgbClr val="002060"/>
                </a:solidFill>
              </a:rPr>
              <a:t>kultūra, Satversme </a:t>
            </a:r>
          </a:p>
          <a:p>
            <a:pPr>
              <a:defRPr/>
            </a:pPr>
            <a:r>
              <a:rPr lang="lv-LV" b="1" baseline="0" dirty="0" smtClean="0">
                <a:solidFill>
                  <a:srgbClr val="002060"/>
                </a:solidFill>
              </a:rPr>
              <a:t>2016</a:t>
            </a:r>
            <a:r>
              <a:rPr lang="lv-LV" b="1" baseline="0" dirty="0">
                <a:solidFill>
                  <a:srgbClr val="002060"/>
                </a:solidFill>
              </a:rPr>
              <a:t>.</a:t>
            </a:r>
            <a:endParaRPr lang="lv-LV" b="1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6.1017048499665244E-2"/>
                  <c:y val="-0.19699899690799474"/>
                </c:manualLayout>
              </c:layout>
              <c:tx>
                <c:rich>
                  <a:bodyPr/>
                  <a:lstStyle/>
                  <a:p>
                    <a:fld id="{A7D8AC01-51C5-4071-A0FF-0DC15F98AB41}" type="CATEGORYNAME">
                      <a:rPr lang="en-US" b="1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
</a:t>
                    </a:r>
                    <a:fld id="{319B8B04-A284-4F28-A371-CEC773FF1815}" type="PERCENTAGE">
                      <a:rPr lang="en-US" b="1" baseline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accent3">
                          <a:lumMod val="75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7457671824849362E-2"/>
                  <c:y val="9.55146651675126E-2"/>
                </c:manualLayout>
              </c:layout>
              <c:tx>
                <c:rich>
                  <a:bodyPr/>
                  <a:lstStyle/>
                  <a:p>
                    <a:fld id="{55A9CAF2-756F-4CC7-8D10-2F0F54F7BDA1}" type="CATEGORYNAME">
                      <a:rPr lang="en-US" b="1">
                        <a:solidFill>
                          <a:srgbClr val="C00000"/>
                        </a:solidFill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rgbClr val="C00000"/>
                        </a:solidFill>
                      </a:rPr>
                      <a:t>
</a:t>
                    </a:r>
                    <a:fld id="{E25FC867-A5C8-478A-B213-96CA28ABD93A}" type="PERCENTAGE">
                      <a:rPr lang="en-US" b="1" baseline="0">
                        <a:solidFill>
                          <a:srgbClr val="C00000"/>
                        </a:solidFill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rgbClr val="C0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92980997513435"/>
                      <c:h val="0.21592189983933607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Sheet3!$F$7:$F$8</c:f>
              <c:strCache>
                <c:ptCount val="2"/>
                <c:pt idx="0">
                  <c:v>nokārtoja</c:v>
                </c:pt>
                <c:pt idx="1">
                  <c:v>nenokārtoja</c:v>
                </c:pt>
              </c:strCache>
            </c:strRef>
          </c:cat>
          <c:val>
            <c:numRef>
              <c:f>Sheet3!$G$7:$G$8</c:f>
              <c:numCache>
                <c:formatCode>0.0%</c:formatCode>
                <c:ptCount val="2"/>
                <c:pt idx="0">
                  <c:v>0.751</c:v>
                </c:pt>
                <c:pt idx="1">
                  <c:v>0.249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b="1" dirty="0" smtClean="0">
                <a:solidFill>
                  <a:srgbClr val="002060"/>
                </a:solidFill>
              </a:rPr>
              <a:t>Vēsture,</a:t>
            </a:r>
            <a:r>
              <a:rPr lang="lv-LV" b="1" baseline="0" dirty="0" smtClean="0">
                <a:solidFill>
                  <a:srgbClr val="002060"/>
                </a:solidFill>
              </a:rPr>
              <a:t> kultūra, Satversme</a:t>
            </a:r>
            <a:r>
              <a:rPr lang="lv-LV" b="1" dirty="0" smtClean="0">
                <a:solidFill>
                  <a:srgbClr val="002060"/>
                </a:solidFill>
              </a:rPr>
              <a:t> 2011</a:t>
            </a:r>
            <a:r>
              <a:rPr lang="lv-LV" dirty="0" smtClean="0"/>
              <a:t>.</a:t>
            </a:r>
            <a:endParaRPr lang="lv-LV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43410881257656"/>
                  <c:y val="-0.10155536077697404"/>
                </c:manualLayout>
              </c:layout>
              <c:tx>
                <c:rich>
                  <a:bodyPr/>
                  <a:lstStyle/>
                  <a:p>
                    <a:fld id="{711B45AD-0C89-427D-B618-950089DB37DD}" type="CATEGORYNAME">
                      <a:rPr lang="en-US" b="1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
</a:t>
                    </a:r>
                    <a:fld id="{BAC9F6DE-107E-4D8D-9974-8155F02A0DCD}" type="PERCENTAGE">
                      <a:rPr lang="en-US" b="1" baseline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accent3">
                          <a:lumMod val="75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2470499139583809"/>
                  <c:y val="9.0271431801754676E-2"/>
                </c:manualLayout>
              </c:layout>
              <c:tx>
                <c:rich>
                  <a:bodyPr/>
                  <a:lstStyle/>
                  <a:p>
                    <a:fld id="{A4D62DB6-9D0E-474A-A667-9340BF777C38}" type="CATEGORYNAME">
                      <a:rPr lang="en-US" b="1">
                        <a:solidFill>
                          <a:srgbClr val="C00000"/>
                        </a:solidFill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rgbClr val="C00000"/>
                        </a:solidFill>
                      </a:rPr>
                      <a:t>
</a:t>
                    </a:r>
                    <a:fld id="{2A0CD543-66FC-48A2-8C63-699FAA456497}" type="PERCENTAGE">
                      <a:rPr lang="en-US" b="1" baseline="0">
                        <a:solidFill>
                          <a:srgbClr val="C00000"/>
                        </a:solidFill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rgbClr val="C0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42495722467292"/>
                      <c:h val="0.20406896701849719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Sheet3!$F$12:$F$13</c:f>
              <c:strCache>
                <c:ptCount val="2"/>
                <c:pt idx="0">
                  <c:v>nokārtoja</c:v>
                </c:pt>
                <c:pt idx="1">
                  <c:v>nenokārtoja</c:v>
                </c:pt>
              </c:strCache>
            </c:strRef>
          </c:cat>
          <c:val>
            <c:numRef>
              <c:f>Sheet3!$G$12:$G$13</c:f>
              <c:numCache>
                <c:formatCode>0.0%</c:formatCode>
                <c:ptCount val="2"/>
                <c:pt idx="0">
                  <c:v>0.80400000000000005</c:v>
                </c:pt>
                <c:pt idx="1">
                  <c:v>0.19600000000000001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4"/>
      <c:rotY val="19"/>
      <c:rAngAx val="1"/>
    </c:view3D>
    <c:floor>
      <c:thickness val="0"/>
      <c:spPr>
        <a:noFill/>
        <a:ln>
          <a:noFill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3.8193706008286712E-2"/>
          <c:y val="0.11263593245061633"/>
          <c:w val="0.944278302843788"/>
          <c:h val="0.72083160422773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valoda!$A$4</c:f>
              <c:strCache>
                <c:ptCount val="1"/>
                <c:pt idx="0">
                  <c:v>2010.g.</c:v>
                </c:pt>
              </c:strCache>
            </c:strRef>
          </c:tx>
          <c:spPr>
            <a:gradFill>
              <a:gsLst>
                <a:gs pos="0">
                  <a:srgbClr val="71A6DB"/>
                </a:gs>
                <a:gs pos="100000">
                  <a:srgbClr val="559BDB"/>
                </a:gs>
              </a:gsLst>
              <a:lin ang="540000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valoda!$B$3:$G$3</c:f>
              <c:strCache>
                <c:ptCount val="6"/>
                <c:pt idx="0">
                  <c:v>Brīvi runā, lasa, raksta</c:v>
                </c:pt>
                <c:pt idx="1">
                  <c:v>Brīvi runā, lasa, grūtības ar rakstīšanu</c:v>
                </c:pt>
                <c:pt idx="2">
                  <c:v>Prot sarunvalodas līmenī</c:v>
                </c:pt>
                <c:pt idx="3">
                  <c:v>Lieto vienkāršas frāzes</c:v>
                </c:pt>
                <c:pt idx="4">
                  <c:v>Zina dažus vārdus</c:v>
                </c:pt>
                <c:pt idx="5">
                  <c:v>Valodu neprot</c:v>
                </c:pt>
              </c:strCache>
            </c:strRef>
          </c:cat>
          <c:val>
            <c:numRef>
              <c:f>valoda!$B$4:$G$4</c:f>
              <c:numCache>
                <c:formatCode>General</c:formatCode>
                <c:ptCount val="6"/>
                <c:pt idx="0">
                  <c:v>12</c:v>
                </c:pt>
                <c:pt idx="1">
                  <c:v>14</c:v>
                </c:pt>
                <c:pt idx="2">
                  <c:v>29</c:v>
                </c:pt>
                <c:pt idx="3">
                  <c:v>26</c:v>
                </c:pt>
                <c:pt idx="4">
                  <c:v>12</c:v>
                </c:pt>
                <c:pt idx="5">
                  <c:v>7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valoda!$A$5</c:f>
              <c:strCache>
                <c:ptCount val="1"/>
                <c:pt idx="0">
                  <c:v>2012.g.</c:v>
                </c:pt>
              </c:strCache>
            </c:strRef>
          </c:tx>
          <c:spPr>
            <a:gradFill>
              <a:gsLst>
                <a:gs pos="0">
                  <a:srgbClr val="F18C55"/>
                </a:gs>
                <a:gs pos="100000">
                  <a:srgbClr val="F67B28"/>
                </a:gs>
              </a:gsLst>
              <a:lin ang="5400000"/>
            </a:gradFill>
            <a:ln>
              <a:noFill/>
            </a:ln>
          </c:spPr>
          <c:invertIfNegative val="0"/>
          <c:dLbls>
            <c:dLbl>
              <c:idx val="2"/>
              <c:layout>
                <c:manualLayout>
                  <c:x val="4.7804239565606942E-3"/>
                  <c:y val="-2.54168772984749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95219224730803E-2"/>
                      <c:h val="5.570519604116555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valoda!$B$3:$G$3</c:f>
              <c:strCache>
                <c:ptCount val="6"/>
                <c:pt idx="0">
                  <c:v>Brīvi runā, lasa, raksta</c:v>
                </c:pt>
                <c:pt idx="1">
                  <c:v>Brīvi runā, lasa, grūtības ar rakstīšanu</c:v>
                </c:pt>
                <c:pt idx="2">
                  <c:v>Prot sarunvalodas līmenī</c:v>
                </c:pt>
                <c:pt idx="3">
                  <c:v>Lieto vienkāršas frāzes</c:v>
                </c:pt>
                <c:pt idx="4">
                  <c:v>Zina dažus vārdus</c:v>
                </c:pt>
                <c:pt idx="5">
                  <c:v>Valodu neprot</c:v>
                </c:pt>
              </c:strCache>
            </c:strRef>
          </c:cat>
          <c:val>
            <c:numRef>
              <c:f>valoda!$B$5:$G$5</c:f>
              <c:numCache>
                <c:formatCode>General</c:formatCode>
                <c:ptCount val="6"/>
                <c:pt idx="0">
                  <c:v>18</c:v>
                </c:pt>
                <c:pt idx="1">
                  <c:v>13</c:v>
                </c:pt>
                <c:pt idx="2">
                  <c:v>27</c:v>
                </c:pt>
                <c:pt idx="3">
                  <c:v>30</c:v>
                </c:pt>
                <c:pt idx="4">
                  <c:v>9</c:v>
                </c:pt>
                <c:pt idx="5">
                  <c:v>3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valoda!$A$6</c:f>
              <c:strCache>
                <c:ptCount val="1"/>
                <c:pt idx="0">
                  <c:v>2014.g.</c:v>
                </c:pt>
              </c:strCache>
            </c:strRef>
          </c:tx>
          <c:spPr>
            <a:gradFill>
              <a:gsLst>
                <a:gs pos="0">
                  <a:srgbClr val="AFAFAF"/>
                </a:gs>
                <a:gs pos="100000">
                  <a:srgbClr val="A5A5A5"/>
                </a:gs>
              </a:gsLst>
              <a:lin ang="5400000"/>
            </a:gradFill>
            <a:ln>
              <a:noFill/>
            </a:ln>
          </c:spPr>
          <c:invertIfNegative val="0"/>
          <c:dLbls>
            <c:dLbl>
              <c:idx val="1"/>
              <c:layout>
                <c:manualLayout>
                  <c:x val="6.373814962881937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672687036024224E-3"/>
                  <c:y val="-1.270843864923745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3738149628819376E-3"/>
                  <c:y val="-1.270843864923745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valoda!$B$3:$G$3</c:f>
              <c:strCache>
                <c:ptCount val="6"/>
                <c:pt idx="0">
                  <c:v>Brīvi runā, lasa, raksta</c:v>
                </c:pt>
                <c:pt idx="1">
                  <c:v>Brīvi runā, lasa, grūtības ar rakstīšanu</c:v>
                </c:pt>
                <c:pt idx="2">
                  <c:v>Prot sarunvalodas līmenī</c:v>
                </c:pt>
                <c:pt idx="3">
                  <c:v>Lieto vienkāršas frāzes</c:v>
                </c:pt>
                <c:pt idx="4">
                  <c:v>Zina dažus vārdus</c:v>
                </c:pt>
                <c:pt idx="5">
                  <c:v>Valodu neprot</c:v>
                </c:pt>
              </c:strCache>
            </c:strRef>
          </c:cat>
          <c:val>
            <c:numRef>
              <c:f>valoda!$B$6:$G$6</c:f>
              <c:numCache>
                <c:formatCode>General</c:formatCode>
                <c:ptCount val="6"/>
                <c:pt idx="0">
                  <c:v>17</c:v>
                </c:pt>
                <c:pt idx="1">
                  <c:v>11</c:v>
                </c:pt>
                <c:pt idx="2">
                  <c:v>31</c:v>
                </c:pt>
                <c:pt idx="3">
                  <c:v>31</c:v>
                </c:pt>
                <c:pt idx="4">
                  <c:v>7</c:v>
                </c:pt>
                <c:pt idx="5">
                  <c:v>3</c:v>
                </c:pt>
              </c:numCache>
            </c:numRef>
          </c:val>
          <c:shape val="cylinder"/>
        </c:ser>
        <c:ser>
          <c:idx val="3"/>
          <c:order val="3"/>
          <c:tx>
            <c:strRef>
              <c:f>valoda!$A$7</c:f>
              <c:strCache>
                <c:ptCount val="1"/>
                <c:pt idx="0">
                  <c:v>2016.g.</c:v>
                </c:pt>
              </c:strCache>
            </c:strRef>
          </c:tx>
          <c:spPr>
            <a:gradFill>
              <a:gsLst>
                <a:gs pos="0">
                  <a:srgbClr val="FFC746"/>
                </a:gs>
                <a:gs pos="100000">
                  <a:srgbClr val="FFC600"/>
                </a:gs>
              </a:gsLst>
              <a:lin ang="5400000"/>
            </a:gra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1.27476299257638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154176185043392E-2"/>
                  <c:y val="-2.54168772984749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9345374072048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560722444322907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valoda!$B$3:$G$3</c:f>
              <c:strCache>
                <c:ptCount val="6"/>
                <c:pt idx="0">
                  <c:v>Brīvi runā, lasa, raksta</c:v>
                </c:pt>
                <c:pt idx="1">
                  <c:v>Brīvi runā, lasa, grūtības ar rakstīšanu</c:v>
                </c:pt>
                <c:pt idx="2">
                  <c:v>Prot sarunvalodas līmenī</c:v>
                </c:pt>
                <c:pt idx="3">
                  <c:v>Lieto vienkāršas frāzes</c:v>
                </c:pt>
                <c:pt idx="4">
                  <c:v>Zina dažus vārdus</c:v>
                </c:pt>
                <c:pt idx="5">
                  <c:v>Valodu neprot</c:v>
                </c:pt>
              </c:strCache>
            </c:strRef>
          </c:cat>
          <c:val>
            <c:numRef>
              <c:f>valoda!$B$7:$G$7</c:f>
              <c:numCache>
                <c:formatCode>General</c:formatCode>
                <c:ptCount val="6"/>
                <c:pt idx="0">
                  <c:v>22.5</c:v>
                </c:pt>
                <c:pt idx="1">
                  <c:v>14.4</c:v>
                </c:pt>
                <c:pt idx="2">
                  <c:v>26.8</c:v>
                </c:pt>
                <c:pt idx="3">
                  <c:v>27.1</c:v>
                </c:pt>
                <c:pt idx="4">
                  <c:v>5.8</c:v>
                </c:pt>
                <c:pt idx="5">
                  <c:v>3.4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4274784"/>
        <c:axId val="364274392"/>
        <c:axId val="0"/>
      </c:bar3DChart>
      <c:valAx>
        <c:axId val="364274392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E0E5EB"/>
              </a:solidFill>
              <a:prstDash val="solid"/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44546A"/>
                </a:solidFill>
                <a:latin typeface="Calibri"/>
              </a:defRPr>
            </a:pPr>
            <a:endParaRPr lang="lv-LV"/>
          </a:p>
        </c:txPr>
        <c:crossAx val="364274784"/>
        <c:crosses val="autoZero"/>
        <c:crossBetween val="between"/>
      </c:valAx>
      <c:catAx>
        <c:axId val="364274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E0E5EB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1" i="0" u="none" strike="noStrike" kern="1200" baseline="0">
                <a:solidFill>
                  <a:srgbClr val="002060"/>
                </a:solidFill>
                <a:latin typeface="Calibri"/>
              </a:defRPr>
            </a:pPr>
            <a:endParaRPr lang="lv-LV"/>
          </a:p>
        </c:txPr>
        <c:crossAx val="36427439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2540946428712581"/>
          <c:y val="3.0836793607080658E-2"/>
          <c:w val="0.44400710203586929"/>
          <c:h val="6.3549331617556035E-2"/>
        </c:manualLayout>
      </c:layout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400" b="1" i="0" u="none" strike="noStrike" kern="1200" baseline="0">
              <a:solidFill>
                <a:srgbClr val="002060"/>
              </a:solidFill>
              <a:latin typeface="Calibri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rgbClr val="FFFFFF"/>
    </a:solidFill>
    <a:ln w="9528" cap="flat">
      <a:solidFill>
        <a:srgbClr val="E0E5EB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900" b="0" i="0" u="none" strike="noStrike" kern="1200" baseline="0">
          <a:solidFill>
            <a:srgbClr val="44546A"/>
          </a:solidFill>
          <a:latin typeface="Calibri"/>
        </a:defRPr>
      </a:pPr>
      <a:endParaRPr lang="lv-LV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valoda!$C$30</c:f>
              <c:strCache>
                <c:ptCount val="1"/>
                <c:pt idx="0">
                  <c:v>valodu prot vismaz sarunvalodas līmenī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800" b="1" i="0" u="none" strike="noStrike" kern="1200" baseline="0">
                    <a:solidFill>
                      <a:srgbClr val="002060"/>
                    </a:solidFill>
                    <a:latin typeface="Calibri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Ref>
              <c:f>valoda!$B$31:$B$36</c:f>
              <c:strCache>
                <c:ptCount val="6"/>
                <c:pt idx="0">
                  <c:v>līdz 20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 un vairāk</c:v>
                </c:pt>
              </c:strCache>
            </c:strRef>
          </c:cat>
          <c:val>
            <c:numRef>
              <c:f>valoda!$C$31:$C$36</c:f>
              <c:numCache>
                <c:formatCode>General</c:formatCode>
                <c:ptCount val="6"/>
                <c:pt idx="0">
                  <c:v>80</c:v>
                </c:pt>
                <c:pt idx="1">
                  <c:v>84</c:v>
                </c:pt>
                <c:pt idx="2">
                  <c:v>77</c:v>
                </c:pt>
                <c:pt idx="3">
                  <c:v>58</c:v>
                </c:pt>
                <c:pt idx="4">
                  <c:v>47</c:v>
                </c:pt>
                <c:pt idx="5">
                  <c:v>46</c:v>
                </c:pt>
              </c:numCache>
            </c:numRef>
          </c:val>
        </c:ser>
        <c:ser>
          <c:idx val="1"/>
          <c:order val="1"/>
          <c:tx>
            <c:strRef>
              <c:f>valoda!$D$30</c:f>
              <c:strCache>
                <c:ptCount val="1"/>
                <c:pt idx="0">
                  <c:v>valodu neprot vai zina ļoti vāji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800" b="1" i="0" u="none" strike="noStrike" kern="1200" baseline="0">
                    <a:solidFill>
                      <a:srgbClr val="002060"/>
                    </a:solidFill>
                    <a:latin typeface="Calibri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Ref>
              <c:f>valoda!$B$31:$B$36</c:f>
              <c:strCache>
                <c:ptCount val="6"/>
                <c:pt idx="0">
                  <c:v>līdz 20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 un vairāk</c:v>
                </c:pt>
              </c:strCache>
            </c:strRef>
          </c:cat>
          <c:val>
            <c:numRef>
              <c:f>valoda!$D$31:$D$36</c:f>
              <c:numCache>
                <c:formatCode>General</c:formatCode>
                <c:ptCount val="6"/>
                <c:pt idx="0">
                  <c:v>20</c:v>
                </c:pt>
                <c:pt idx="1">
                  <c:v>16</c:v>
                </c:pt>
                <c:pt idx="2">
                  <c:v>23</c:v>
                </c:pt>
                <c:pt idx="3">
                  <c:v>42</c:v>
                </c:pt>
                <c:pt idx="4">
                  <c:v>53</c:v>
                </c:pt>
                <c:pt idx="5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64275960"/>
        <c:axId val="364275568"/>
      </c:barChart>
      <c:valAx>
        <c:axId val="364275568"/>
        <c:scaling>
          <c:orientation val="minMax"/>
          <c:max val="100"/>
        </c:scaling>
        <c:delete val="0"/>
        <c:axPos val="b"/>
        <c:numFmt formatCode="#\,##0&quot; &quot;;&quot;(&quot;#\,##0&quot;)&quot;" sourceLinked="0"/>
        <c:majorTickMark val="cross"/>
        <c:minorTickMark val="none"/>
        <c:tickLblPos val="low"/>
        <c:spPr>
          <a:noFill/>
          <a:ln w="9528" cap="flat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 b="1" i="0" u="none" strike="noStrike" kern="1200" baseline="0">
                <a:solidFill>
                  <a:srgbClr val="002060"/>
                </a:solidFill>
                <a:latin typeface="Calibri"/>
              </a:defRPr>
            </a:pPr>
            <a:endParaRPr lang="lv-LV"/>
          </a:p>
        </c:txPr>
        <c:crossAx val="364275960"/>
        <c:crosses val="autoZero"/>
        <c:crossBetween val="between"/>
      </c:valAx>
      <c:catAx>
        <c:axId val="364275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8" cap="flat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1" i="0" u="none" strike="noStrike" kern="1200" baseline="0">
                <a:solidFill>
                  <a:srgbClr val="002060"/>
                </a:solidFill>
                <a:latin typeface="Calibri"/>
              </a:defRPr>
            </a:pPr>
            <a:endParaRPr lang="lv-LV"/>
          </a:p>
        </c:txPr>
        <c:crossAx val="364275568"/>
        <c:crossesAt val="0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layout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800" b="1" i="0" u="none" strike="noStrike" kern="1200" baseline="0">
              <a:solidFill>
                <a:srgbClr val="002060"/>
              </a:solidFill>
              <a:latin typeface="Calibri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Calibri"/>
        </a:defRPr>
      </a:pPr>
      <a:endParaRPr lang="lv-LV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valod_liet!$A$4</c:f>
              <c:strCache>
                <c:ptCount val="1"/>
                <c:pt idx="0">
                  <c:v>2010.g.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valod_liet!$B$3:$G$3</c:f>
              <c:strCache>
                <c:ptCount val="6"/>
                <c:pt idx="0">
                  <c:v>mājās</c:v>
                </c:pt>
                <c:pt idx="1">
                  <c:v>darbā/skolā</c:v>
                </c:pt>
                <c:pt idx="2">
                  <c:v>ar draugiem, paziņām</c:v>
                </c:pt>
                <c:pt idx="3">
                  <c:v>sadzīvē</c:v>
                </c:pt>
                <c:pt idx="4">
                  <c:v>valsts iestādēs</c:v>
                </c:pt>
                <c:pt idx="5">
                  <c:v>nelieto</c:v>
                </c:pt>
              </c:strCache>
            </c:strRef>
          </c:cat>
          <c:val>
            <c:numRef>
              <c:f>valod_liet!$B$4:$G$4</c:f>
              <c:numCache>
                <c:formatCode>General</c:formatCode>
                <c:ptCount val="6"/>
                <c:pt idx="0">
                  <c:v>12</c:v>
                </c:pt>
                <c:pt idx="1">
                  <c:v>14</c:v>
                </c:pt>
                <c:pt idx="2">
                  <c:v>29</c:v>
                </c:pt>
                <c:pt idx="3">
                  <c:v>26</c:v>
                </c:pt>
                <c:pt idx="4">
                  <c:v>12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valod_liet!$A$5</c:f>
              <c:strCache>
                <c:ptCount val="1"/>
                <c:pt idx="0">
                  <c:v>2012.g.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valod_liet!$B$3:$G$3</c:f>
              <c:strCache>
                <c:ptCount val="6"/>
                <c:pt idx="0">
                  <c:v>mājās</c:v>
                </c:pt>
                <c:pt idx="1">
                  <c:v>darbā/skolā</c:v>
                </c:pt>
                <c:pt idx="2">
                  <c:v>ar draugiem, paziņām</c:v>
                </c:pt>
                <c:pt idx="3">
                  <c:v>sadzīvē</c:v>
                </c:pt>
                <c:pt idx="4">
                  <c:v>valsts iestādēs</c:v>
                </c:pt>
                <c:pt idx="5">
                  <c:v>nelieto</c:v>
                </c:pt>
              </c:strCache>
            </c:strRef>
          </c:cat>
          <c:val>
            <c:numRef>
              <c:f>valod_liet!$B$5:$G$5</c:f>
              <c:numCache>
                <c:formatCode>General</c:formatCode>
                <c:ptCount val="6"/>
                <c:pt idx="0">
                  <c:v>18</c:v>
                </c:pt>
                <c:pt idx="1">
                  <c:v>13</c:v>
                </c:pt>
                <c:pt idx="2">
                  <c:v>27</c:v>
                </c:pt>
                <c:pt idx="3">
                  <c:v>30</c:v>
                </c:pt>
                <c:pt idx="4">
                  <c:v>9</c:v>
                </c:pt>
                <c:pt idx="5">
                  <c:v>3</c:v>
                </c:pt>
              </c:numCache>
            </c:numRef>
          </c:val>
        </c:ser>
        <c:ser>
          <c:idx val="2"/>
          <c:order val="2"/>
          <c:tx>
            <c:strRef>
              <c:f>valod_liet!$A$6</c:f>
              <c:strCache>
                <c:ptCount val="1"/>
                <c:pt idx="0">
                  <c:v>2014.g.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valod_liet!$B$3:$G$3</c:f>
              <c:strCache>
                <c:ptCount val="6"/>
                <c:pt idx="0">
                  <c:v>mājās</c:v>
                </c:pt>
                <c:pt idx="1">
                  <c:v>darbā/skolā</c:v>
                </c:pt>
                <c:pt idx="2">
                  <c:v>ar draugiem, paziņām</c:v>
                </c:pt>
                <c:pt idx="3">
                  <c:v>sadzīvē</c:v>
                </c:pt>
                <c:pt idx="4">
                  <c:v>valsts iestādēs</c:v>
                </c:pt>
                <c:pt idx="5">
                  <c:v>nelieto</c:v>
                </c:pt>
              </c:strCache>
            </c:strRef>
          </c:cat>
          <c:val>
            <c:numRef>
              <c:f>valod_liet!$B$6:$G$6</c:f>
              <c:numCache>
                <c:formatCode>General</c:formatCode>
                <c:ptCount val="6"/>
                <c:pt idx="0">
                  <c:v>9</c:v>
                </c:pt>
                <c:pt idx="1">
                  <c:v>22</c:v>
                </c:pt>
                <c:pt idx="2">
                  <c:v>15</c:v>
                </c:pt>
                <c:pt idx="3">
                  <c:v>27</c:v>
                </c:pt>
                <c:pt idx="4">
                  <c:v>20</c:v>
                </c:pt>
                <c:pt idx="5">
                  <c:v>7</c:v>
                </c:pt>
              </c:numCache>
            </c:numRef>
          </c:val>
        </c:ser>
        <c:ser>
          <c:idx val="3"/>
          <c:order val="3"/>
          <c:tx>
            <c:strRef>
              <c:f>valod_liet!$A$7</c:f>
              <c:strCache>
                <c:ptCount val="1"/>
                <c:pt idx="0">
                  <c:v>2016.g.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valod_liet!$B$3:$G$3</c:f>
              <c:strCache>
                <c:ptCount val="6"/>
                <c:pt idx="0">
                  <c:v>mājās</c:v>
                </c:pt>
                <c:pt idx="1">
                  <c:v>darbā/skolā</c:v>
                </c:pt>
                <c:pt idx="2">
                  <c:v>ar draugiem, paziņām</c:v>
                </c:pt>
                <c:pt idx="3">
                  <c:v>sadzīvē</c:v>
                </c:pt>
                <c:pt idx="4">
                  <c:v>valsts iestādēs</c:v>
                </c:pt>
                <c:pt idx="5">
                  <c:v>nelieto</c:v>
                </c:pt>
              </c:strCache>
            </c:strRef>
          </c:cat>
          <c:val>
            <c:numRef>
              <c:f>valod_liet!$B$7:$G$7</c:f>
              <c:numCache>
                <c:formatCode>General</c:formatCode>
                <c:ptCount val="6"/>
                <c:pt idx="0">
                  <c:v>8</c:v>
                </c:pt>
                <c:pt idx="1">
                  <c:v>24</c:v>
                </c:pt>
                <c:pt idx="2">
                  <c:v>16</c:v>
                </c:pt>
                <c:pt idx="3">
                  <c:v>25</c:v>
                </c:pt>
                <c:pt idx="4">
                  <c:v>21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30092752"/>
        <c:axId val="430093144"/>
      </c:barChart>
      <c:catAx>
        <c:axId val="43009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0093144"/>
        <c:crosses val="autoZero"/>
        <c:auto val="1"/>
        <c:lblAlgn val="ctr"/>
        <c:lblOffset val="100"/>
        <c:noMultiLvlLbl val="0"/>
      </c:catAx>
      <c:valAx>
        <c:axId val="430093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009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4"/>
      <c:rotY val="19"/>
      <c:rAngAx val="1"/>
    </c:view3D>
    <c:floor>
      <c:thickness val="0"/>
      <c:spPr>
        <a:noFill/>
        <a:ln>
          <a:noFill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'jā-nē'!$B$3</c:f>
              <c:strCache>
                <c:ptCount val="1"/>
                <c:pt idx="0">
                  <c:v>NĒ</c:v>
                </c:pt>
              </c:strCache>
            </c:strRef>
          </c:tx>
          <c:spPr>
            <a:gradFill>
              <a:gsLst>
                <a:gs pos="0">
                  <a:srgbClr val="71A6DB"/>
                </a:gs>
                <a:gs pos="100000">
                  <a:srgbClr val="559BDB"/>
                </a:gs>
              </a:gsLst>
              <a:lin ang="5400000"/>
            </a:gradFill>
            <a:ln>
              <a:noFill/>
            </a:ln>
            <a:effectLst>
              <a:outerShdw dist="19046" dir="5400000" algn="tl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9708147371932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8985407368598431E-3"/>
                  <c:y val="-5.751567544329032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857957031603708E-2"/>
                  <c:y val="-5.751567544329032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8782488842318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'jā-nē'!$A$4:$A$7</c:f>
              <c:strCache>
                <c:ptCount val="4"/>
                <c:pt idx="0">
                  <c:v>2010.g.</c:v>
                </c:pt>
                <c:pt idx="1">
                  <c:v>2012.g.</c:v>
                </c:pt>
                <c:pt idx="2">
                  <c:v>2014.g.</c:v>
                </c:pt>
                <c:pt idx="3">
                  <c:v>2016.g.</c:v>
                </c:pt>
              </c:strCache>
            </c:strRef>
          </c:cat>
          <c:val>
            <c:numRef>
              <c:f>'jā-nē'!$B$4:$B$7</c:f>
              <c:numCache>
                <c:formatCode>General</c:formatCode>
                <c:ptCount val="4"/>
                <c:pt idx="0">
                  <c:v>65</c:v>
                </c:pt>
                <c:pt idx="1">
                  <c:v>75</c:v>
                </c:pt>
                <c:pt idx="2">
                  <c:v>75</c:v>
                </c:pt>
                <c:pt idx="3">
                  <c:v>65.400000000000006</c:v>
                </c:pt>
              </c:numCache>
            </c:numRef>
          </c:val>
        </c:ser>
        <c:ser>
          <c:idx val="1"/>
          <c:order val="1"/>
          <c:tx>
            <c:strRef>
              <c:f>'jā-nē'!$C$3</c:f>
              <c:strCache>
                <c:ptCount val="1"/>
                <c:pt idx="0">
                  <c:v>JĀ</c:v>
                </c:pt>
              </c:strCache>
            </c:strRef>
          </c:tx>
          <c:spPr>
            <a:gradFill>
              <a:gsLst>
                <a:gs pos="0">
                  <a:srgbClr val="F18C55"/>
                </a:gs>
                <a:gs pos="100000">
                  <a:srgbClr val="F67B28"/>
                </a:gs>
              </a:gsLst>
              <a:lin ang="5400000"/>
            </a:gradFill>
            <a:ln>
              <a:noFill/>
            </a:ln>
            <a:effectLst>
              <a:outerShdw dist="19046" dir="5400000" algn="tl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3857957031603781E-2"/>
                  <c:y val="-3.13725490196081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89854073685977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39124442115833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8985407368598431E-3"/>
                  <c:y val="-3.13725490196078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'jā-nē'!$A$4:$A$7</c:f>
              <c:strCache>
                <c:ptCount val="4"/>
                <c:pt idx="0">
                  <c:v>2010.g.</c:v>
                </c:pt>
                <c:pt idx="1">
                  <c:v>2012.g.</c:v>
                </c:pt>
                <c:pt idx="2">
                  <c:v>2014.g.</c:v>
                </c:pt>
                <c:pt idx="3">
                  <c:v>2016.g.</c:v>
                </c:pt>
              </c:strCache>
            </c:strRef>
          </c:cat>
          <c:val>
            <c:numRef>
              <c:f>'jā-nē'!$C$4:$C$7</c:f>
              <c:numCache>
                <c:formatCode>General</c:formatCode>
                <c:ptCount val="4"/>
                <c:pt idx="0">
                  <c:v>35</c:v>
                </c:pt>
                <c:pt idx="1">
                  <c:v>25</c:v>
                </c:pt>
                <c:pt idx="2">
                  <c:v>25</c:v>
                </c:pt>
                <c:pt idx="3">
                  <c:v>34.6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64277136"/>
        <c:axId val="364276744"/>
        <c:axId val="0"/>
      </c:bar3DChart>
      <c:valAx>
        <c:axId val="364276744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v-LV"/>
          </a:p>
        </c:txPr>
        <c:crossAx val="364277136"/>
        <c:crosses val="autoZero"/>
        <c:crossBetween val="between"/>
      </c:valAx>
      <c:catAx>
        <c:axId val="364277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1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1" i="0" u="none" strike="noStrike" kern="1200" baseline="0">
                <a:solidFill>
                  <a:srgbClr val="002060"/>
                </a:solidFill>
                <a:latin typeface="Calibri"/>
              </a:defRPr>
            </a:pPr>
            <a:endParaRPr lang="lv-LV"/>
          </a:p>
        </c:txPr>
        <c:crossAx val="36427674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layout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800" b="1" i="0" u="none" strike="noStrike" kern="1200" baseline="0">
              <a:solidFill>
                <a:srgbClr val="002060"/>
              </a:solidFill>
              <a:latin typeface="Calibri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900" b="0" i="0" u="none" strike="noStrike" kern="1200" baseline="0">
          <a:solidFill>
            <a:srgbClr val="44546A"/>
          </a:solidFill>
          <a:latin typeface="Calibri"/>
        </a:defRPr>
      </a:pPr>
      <a:endParaRPr lang="lv-LV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4"/>
      <c:rotY val="19"/>
      <c:rAngAx val="1"/>
    </c:view3D>
    <c:floor>
      <c:thickness val="0"/>
      <c:spPr>
        <a:noFill/>
        <a:ln>
          <a:noFill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4.9266281747309862E-2"/>
          <c:y val="9.2680287554437302E-2"/>
          <c:w val="0.94704248771094235"/>
          <c:h val="0.757406380680644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iemesli!$A$4</c:f>
              <c:strCache>
                <c:ptCount val="1"/>
                <c:pt idx="0">
                  <c:v>2010.g.</c:v>
                </c:pt>
              </c:strCache>
            </c:strRef>
          </c:tx>
          <c:spPr>
            <a:gradFill>
              <a:gsLst>
                <a:gs pos="0">
                  <a:srgbClr val="71A6DB"/>
                </a:gs>
                <a:gs pos="100000">
                  <a:srgbClr val="559BDB"/>
                </a:gs>
              </a:gsLst>
              <a:lin ang="5400000"/>
            </a:gra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1.21152585600085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05762928000428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28814640002127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iemesli!$B$3:$I$3</c:f>
              <c:strCache>
                <c:ptCount val="8"/>
                <c:pt idx="0">
                  <c:v>Gaida atvieglojumus</c:v>
                </c:pt>
                <c:pt idx="1">
                  <c:v>Vieglāk ceļot uz Krieviju</c:v>
                </c:pt>
                <c:pt idx="2">
                  <c:v>Nevar nokārtot eksāmenus</c:v>
                </c:pt>
                <c:pt idx="3">
                  <c:v>Nav laika</c:v>
                </c:pt>
                <c:pt idx="4">
                  <c:v>Pienākas automātiski</c:v>
                </c:pt>
                <c:pt idx="5">
                  <c:v>Nevēlas</c:v>
                </c:pt>
                <c:pt idx="6">
                  <c:v>Citi iemesli</c:v>
                </c:pt>
                <c:pt idx="7">
                  <c:v>Apmierina statuss</c:v>
                </c:pt>
              </c:strCache>
            </c:strRef>
          </c:cat>
          <c:val>
            <c:numRef>
              <c:f>iemesli!$B$4:$I$4</c:f>
              <c:numCache>
                <c:formatCode>General</c:formatCode>
                <c:ptCount val="8"/>
                <c:pt idx="0">
                  <c:v>17</c:v>
                </c:pt>
                <c:pt idx="1">
                  <c:v>14</c:v>
                </c:pt>
                <c:pt idx="2">
                  <c:v>27</c:v>
                </c:pt>
                <c:pt idx="3">
                  <c:v>8</c:v>
                </c:pt>
                <c:pt idx="4">
                  <c:v>24</c:v>
                </c:pt>
                <c:pt idx="5">
                  <c:v>4</c:v>
                </c:pt>
                <c:pt idx="6">
                  <c:v>6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iemesli!$A$5</c:f>
              <c:strCache>
                <c:ptCount val="1"/>
                <c:pt idx="0">
                  <c:v>2012.g.</c:v>
                </c:pt>
              </c:strCache>
            </c:strRef>
          </c:tx>
          <c:spPr>
            <a:gradFill>
              <a:gsLst>
                <a:gs pos="0">
                  <a:srgbClr val="F18C55"/>
                </a:gs>
                <a:gs pos="100000">
                  <a:srgbClr val="F67B28"/>
                </a:gs>
              </a:gsLst>
              <a:lin ang="5400000"/>
            </a:gra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6.05762928000425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28814640002127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iemesli!$B$3:$I$3</c:f>
              <c:strCache>
                <c:ptCount val="8"/>
                <c:pt idx="0">
                  <c:v>Gaida atvieglojumus</c:v>
                </c:pt>
                <c:pt idx="1">
                  <c:v>Vieglāk ceļot uz Krieviju</c:v>
                </c:pt>
                <c:pt idx="2">
                  <c:v>Nevar nokārtot eksāmenus</c:v>
                </c:pt>
                <c:pt idx="3">
                  <c:v>Nav laika</c:v>
                </c:pt>
                <c:pt idx="4">
                  <c:v>Pienākas automātiski</c:v>
                </c:pt>
                <c:pt idx="5">
                  <c:v>Nevēlas</c:v>
                </c:pt>
                <c:pt idx="6">
                  <c:v>Citi iemesli</c:v>
                </c:pt>
                <c:pt idx="7">
                  <c:v>Apmierina statuss</c:v>
                </c:pt>
              </c:strCache>
            </c:strRef>
          </c:cat>
          <c:val>
            <c:numRef>
              <c:f>iemesli!$B$5:$I$5</c:f>
              <c:numCache>
                <c:formatCode>General</c:formatCode>
                <c:ptCount val="8"/>
                <c:pt idx="0">
                  <c:v>17</c:v>
                </c:pt>
                <c:pt idx="1">
                  <c:v>14</c:v>
                </c:pt>
                <c:pt idx="2">
                  <c:v>21</c:v>
                </c:pt>
                <c:pt idx="3">
                  <c:v>9</c:v>
                </c:pt>
                <c:pt idx="4">
                  <c:v>25</c:v>
                </c:pt>
                <c:pt idx="5">
                  <c:v>2</c:v>
                </c:pt>
                <c:pt idx="6">
                  <c:v>4</c:v>
                </c:pt>
                <c:pt idx="7">
                  <c:v>8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iemesli!$A$6</c:f>
              <c:strCache>
                <c:ptCount val="1"/>
                <c:pt idx="0">
                  <c:v>2014.g.</c:v>
                </c:pt>
              </c:strCache>
            </c:strRef>
          </c:tx>
          <c:spPr>
            <a:gradFill>
              <a:gsLst>
                <a:gs pos="0">
                  <a:srgbClr val="AFAFAF"/>
                </a:gs>
                <a:gs pos="100000">
                  <a:srgbClr val="A5A5A5"/>
                </a:gs>
              </a:gsLst>
              <a:lin ang="5400000"/>
            </a:gradFill>
            <a:ln>
              <a:noFill/>
            </a:ln>
          </c:spPr>
          <c:invertIfNegative val="0"/>
          <c:dLbls>
            <c:dLbl>
              <c:idx val="2"/>
              <c:layout>
                <c:manualLayout>
                  <c:x val="4.5432219600031352E-3"/>
                  <c:y val="2.537123912753053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54322196000319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iemesli!$B$3:$I$3</c:f>
              <c:strCache>
                <c:ptCount val="8"/>
                <c:pt idx="0">
                  <c:v>Gaida atvieglojumus</c:v>
                </c:pt>
                <c:pt idx="1">
                  <c:v>Vieglāk ceļot uz Krieviju</c:v>
                </c:pt>
                <c:pt idx="2">
                  <c:v>Nevar nokārtot eksāmenus</c:v>
                </c:pt>
                <c:pt idx="3">
                  <c:v>Nav laika</c:v>
                </c:pt>
                <c:pt idx="4">
                  <c:v>Pienākas automātiski</c:v>
                </c:pt>
                <c:pt idx="5">
                  <c:v>Nevēlas</c:v>
                </c:pt>
                <c:pt idx="6">
                  <c:v>Citi iemesli</c:v>
                </c:pt>
                <c:pt idx="7">
                  <c:v>Apmierina statuss</c:v>
                </c:pt>
              </c:strCache>
            </c:strRef>
          </c:cat>
          <c:val>
            <c:numRef>
              <c:f>iemesli!$B$6:$I$6</c:f>
              <c:numCache>
                <c:formatCode>General</c:formatCode>
                <c:ptCount val="8"/>
                <c:pt idx="0">
                  <c:v>17</c:v>
                </c:pt>
                <c:pt idx="1">
                  <c:v>13</c:v>
                </c:pt>
                <c:pt idx="2">
                  <c:v>22</c:v>
                </c:pt>
                <c:pt idx="3">
                  <c:v>9</c:v>
                </c:pt>
                <c:pt idx="4">
                  <c:v>19</c:v>
                </c:pt>
                <c:pt idx="5">
                  <c:v>3</c:v>
                </c:pt>
                <c:pt idx="6">
                  <c:v>3</c:v>
                </c:pt>
                <c:pt idx="7">
                  <c:v>14</c:v>
                </c:pt>
              </c:numCache>
            </c:numRef>
          </c:val>
          <c:shape val="cylinder"/>
        </c:ser>
        <c:ser>
          <c:idx val="3"/>
          <c:order val="3"/>
          <c:tx>
            <c:strRef>
              <c:f>iemesli!$A$7</c:f>
              <c:strCache>
                <c:ptCount val="1"/>
                <c:pt idx="0">
                  <c:v>2016.g.</c:v>
                </c:pt>
              </c:strCache>
            </c:strRef>
          </c:tx>
          <c:spPr>
            <a:gradFill>
              <a:gsLst>
                <a:gs pos="0">
                  <a:srgbClr val="FFC746"/>
                </a:gs>
                <a:gs pos="100000">
                  <a:srgbClr val="FFC600"/>
                </a:gs>
              </a:gsLst>
              <a:lin ang="5400000"/>
            </a:gra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7.57203660000531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926307063637731E-3"/>
                  <c:y val="-5.64430535100557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569180451648731E-2"/>
                  <c:y val="2.537123912753053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3250156598064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34104565091020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0183233746146348E-2"/>
                  <c:y val="3.0788000198759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iemesli!$B$3:$I$3</c:f>
              <c:strCache>
                <c:ptCount val="8"/>
                <c:pt idx="0">
                  <c:v>Gaida atvieglojumus</c:v>
                </c:pt>
                <c:pt idx="1">
                  <c:v>Vieglāk ceļot uz Krieviju</c:v>
                </c:pt>
                <c:pt idx="2">
                  <c:v>Nevar nokārtot eksāmenus</c:v>
                </c:pt>
                <c:pt idx="3">
                  <c:v>Nav laika</c:v>
                </c:pt>
                <c:pt idx="4">
                  <c:v>Pienākas automātiski</c:v>
                </c:pt>
                <c:pt idx="5">
                  <c:v>Nevēlas</c:v>
                </c:pt>
                <c:pt idx="6">
                  <c:v>Citi iemesli</c:v>
                </c:pt>
                <c:pt idx="7">
                  <c:v>Apmierina statuss</c:v>
                </c:pt>
              </c:strCache>
            </c:strRef>
          </c:cat>
          <c:val>
            <c:numRef>
              <c:f>iemesli!$B$7:$I$7</c:f>
              <c:numCache>
                <c:formatCode>General</c:formatCode>
                <c:ptCount val="8"/>
                <c:pt idx="0">
                  <c:v>18.100000000000001</c:v>
                </c:pt>
                <c:pt idx="1">
                  <c:v>11.7</c:v>
                </c:pt>
                <c:pt idx="2">
                  <c:v>21.2</c:v>
                </c:pt>
                <c:pt idx="3">
                  <c:v>12.4</c:v>
                </c:pt>
                <c:pt idx="4">
                  <c:v>18.5</c:v>
                </c:pt>
                <c:pt idx="5">
                  <c:v>1.9</c:v>
                </c:pt>
                <c:pt idx="6">
                  <c:v>4.2</c:v>
                </c:pt>
                <c:pt idx="7">
                  <c:v>12.1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4278312"/>
        <c:axId val="364277920"/>
        <c:axId val="0"/>
      </c:bar3DChart>
      <c:valAx>
        <c:axId val="364277920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E0E5EB"/>
              </a:solidFill>
              <a:prstDash val="solid"/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44546A"/>
                </a:solidFill>
                <a:latin typeface="Calibri"/>
              </a:defRPr>
            </a:pPr>
            <a:endParaRPr lang="lv-LV"/>
          </a:p>
        </c:txPr>
        <c:crossAx val="364278312"/>
        <c:crosses val="autoZero"/>
        <c:crossBetween val="between"/>
      </c:valAx>
      <c:catAx>
        <c:axId val="364278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E0E5EB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1" i="0" u="none" strike="noStrike" kern="1200" baseline="0">
                <a:solidFill>
                  <a:srgbClr val="002060"/>
                </a:solidFill>
                <a:effectLst/>
                <a:latin typeface="Calibri"/>
              </a:defRPr>
            </a:pPr>
            <a:endParaRPr lang="lv-LV"/>
          </a:p>
        </c:txPr>
        <c:crossAx val="36427792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31091849134271798"/>
          <c:y val="1.3617698862941814E-2"/>
          <c:w val="0.45884837086945618"/>
          <c:h val="6.8402070238881077E-2"/>
        </c:manualLayout>
      </c:layout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600" b="1" i="0" u="none" strike="noStrike" kern="1200" baseline="0">
              <a:solidFill>
                <a:srgbClr val="002060"/>
              </a:solidFill>
              <a:latin typeface="Calibri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rgbClr val="FFFFFF"/>
    </a:solidFill>
    <a:ln w="9528" cap="flat">
      <a:solidFill>
        <a:srgbClr val="E0E5EB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900" b="0" i="0" u="none" strike="noStrike" kern="1200" baseline="0">
          <a:solidFill>
            <a:srgbClr val="44546A"/>
          </a:solidFill>
          <a:latin typeface="Calibri"/>
        </a:defRPr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45000"/>
                    <a:satMod val="155000"/>
                  </a:schemeClr>
                </a:gs>
                <a:gs pos="60000">
                  <a:schemeClr val="accent1">
                    <a:shade val="95000"/>
                    <a:satMod val="150000"/>
                  </a:schemeClr>
                </a:gs>
                <a:gs pos="100000">
                  <a:schemeClr val="accent1">
                    <a:tint val="87000"/>
                    <a:satMod val="2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12000000"/>
              </a:lightRig>
            </a:scene3d>
            <a:sp3d prstMaterial="powder">
              <a:bevelT h="508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1995</c:v>
                </c:pt>
                <c:pt idx="1">
                  <c:v>2007</c:v>
                </c:pt>
                <c:pt idx="2">
                  <c:v>2010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 formatCode="#,##0">
                  <c:v>730000</c:v>
                </c:pt>
                <c:pt idx="1">
                  <c:v>392816</c:v>
                </c:pt>
                <c:pt idx="2">
                  <c:v>344095</c:v>
                </c:pt>
                <c:pt idx="3">
                  <c:v>282876</c:v>
                </c:pt>
                <c:pt idx="4">
                  <c:v>262622</c:v>
                </c:pt>
                <c:pt idx="5">
                  <c:v>252017</c:v>
                </c:pt>
                <c:pt idx="6">
                  <c:v>242560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45000"/>
                    <a:satMod val="155000"/>
                  </a:schemeClr>
                </a:gs>
                <a:gs pos="60000">
                  <a:schemeClr val="accent3">
                    <a:shade val="95000"/>
                    <a:satMod val="150000"/>
                  </a:schemeClr>
                </a:gs>
                <a:gs pos="100000">
                  <a:schemeClr val="accent3">
                    <a:tint val="87000"/>
                    <a:satMod val="2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12000000"/>
              </a:lightRig>
            </a:scene3d>
            <a:sp3d prstMaterial="powder">
              <a:bevelT h="50800"/>
            </a:sp3d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1995</c:v>
                </c:pt>
                <c:pt idx="1">
                  <c:v>2007</c:v>
                </c:pt>
                <c:pt idx="2">
                  <c:v>2010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45000"/>
                    <a:satMod val="155000"/>
                  </a:schemeClr>
                </a:gs>
                <a:gs pos="60000">
                  <a:schemeClr val="accent5">
                    <a:shade val="95000"/>
                    <a:satMod val="150000"/>
                  </a:schemeClr>
                </a:gs>
                <a:gs pos="100000">
                  <a:schemeClr val="accent5">
                    <a:tint val="87000"/>
                    <a:satMod val="2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12000000"/>
              </a:lightRig>
            </a:scene3d>
            <a:sp3d prstMaterial="powder">
              <a:bevelT h="50800"/>
            </a:sp3d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1995</c:v>
                </c:pt>
                <c:pt idx="1">
                  <c:v>2007</c:v>
                </c:pt>
                <c:pt idx="2">
                  <c:v>2010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0089224"/>
        <c:axId val="430089616"/>
      </c:barChart>
      <c:catAx>
        <c:axId val="430089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0089616"/>
        <c:crosses val="autoZero"/>
        <c:auto val="1"/>
        <c:lblAlgn val="ctr"/>
        <c:lblOffset val="100"/>
        <c:noMultiLvlLbl val="0"/>
      </c:catAx>
      <c:valAx>
        <c:axId val="43008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0089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4"/>
      <c:rotY val="19"/>
      <c:rAngAx val="1"/>
    </c:view3D>
    <c:floor>
      <c:thickness val="0"/>
      <c:spPr>
        <a:noFill/>
        <a:ln>
          <a:noFill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info!$A$5</c:f>
              <c:strCache>
                <c:ptCount val="1"/>
                <c:pt idx="0">
                  <c:v>2010.g.</c:v>
                </c:pt>
              </c:strCache>
            </c:strRef>
          </c:tx>
          <c:spPr>
            <a:gradFill>
              <a:gsLst>
                <a:gs pos="0">
                  <a:srgbClr val="71A6DB"/>
                </a:gs>
                <a:gs pos="100000">
                  <a:srgbClr val="559BDB"/>
                </a:gs>
              </a:gsLst>
              <a:lin ang="5400000"/>
            </a:gradFill>
            <a:ln>
              <a:noFill/>
            </a:ln>
            <a:effectLst>
              <a:outerShdw dist="19046" dir="5400000" algn="tl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info!$B$4:$D$4</c:f>
              <c:strCache>
                <c:ptCount val="3"/>
                <c:pt idx="0">
                  <c:v>JĀ</c:v>
                </c:pt>
                <c:pt idx="1">
                  <c:v>NĒ</c:v>
                </c:pt>
                <c:pt idx="2">
                  <c:v>NEINTERESĒ</c:v>
                </c:pt>
              </c:strCache>
            </c:strRef>
          </c:cat>
          <c:val>
            <c:numRef>
              <c:f>info!$B$5:$D$5</c:f>
              <c:numCache>
                <c:formatCode>General</c:formatCode>
                <c:ptCount val="3"/>
                <c:pt idx="0">
                  <c:v>61</c:v>
                </c:pt>
                <c:pt idx="1">
                  <c:v>27</c:v>
                </c:pt>
                <c:pt idx="2">
                  <c:v>12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info!$A$6</c:f>
              <c:strCache>
                <c:ptCount val="1"/>
                <c:pt idx="0">
                  <c:v>2012.g.</c:v>
                </c:pt>
              </c:strCache>
            </c:strRef>
          </c:tx>
          <c:spPr>
            <a:gradFill>
              <a:gsLst>
                <a:gs pos="0">
                  <a:srgbClr val="F18C55"/>
                </a:gs>
                <a:gs pos="100000">
                  <a:srgbClr val="F67B28"/>
                </a:gs>
              </a:gsLst>
              <a:lin ang="5400000"/>
            </a:gradFill>
            <a:ln>
              <a:noFill/>
            </a:ln>
            <a:effectLst>
              <a:outerShdw dist="19046" dir="5400000" algn="tl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info!$B$4:$D$4</c:f>
              <c:strCache>
                <c:ptCount val="3"/>
                <c:pt idx="0">
                  <c:v>JĀ</c:v>
                </c:pt>
                <c:pt idx="1">
                  <c:v>NĒ</c:v>
                </c:pt>
                <c:pt idx="2">
                  <c:v>NEINTERESĒ</c:v>
                </c:pt>
              </c:strCache>
            </c:strRef>
          </c:cat>
          <c:val>
            <c:numRef>
              <c:f>info!$B$6:$D$6</c:f>
              <c:numCache>
                <c:formatCode>General</c:formatCode>
                <c:ptCount val="3"/>
                <c:pt idx="0">
                  <c:v>59</c:v>
                </c:pt>
                <c:pt idx="1">
                  <c:v>29</c:v>
                </c:pt>
                <c:pt idx="2">
                  <c:v>12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info!$A$7</c:f>
              <c:strCache>
                <c:ptCount val="1"/>
                <c:pt idx="0">
                  <c:v>2014.g.</c:v>
                </c:pt>
              </c:strCache>
            </c:strRef>
          </c:tx>
          <c:spPr>
            <a:gradFill>
              <a:gsLst>
                <a:gs pos="0">
                  <a:srgbClr val="AFAFAF"/>
                </a:gs>
                <a:gs pos="100000">
                  <a:srgbClr val="A5A5A5"/>
                </a:gs>
              </a:gsLst>
              <a:lin ang="5400000"/>
            </a:gradFill>
            <a:ln>
              <a:noFill/>
            </a:ln>
            <a:effectLst>
              <a:outerShdw dist="19046" dir="5400000" algn="tl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info!$B$4:$D$4</c:f>
              <c:strCache>
                <c:ptCount val="3"/>
                <c:pt idx="0">
                  <c:v>JĀ</c:v>
                </c:pt>
                <c:pt idx="1">
                  <c:v>NĒ</c:v>
                </c:pt>
                <c:pt idx="2">
                  <c:v>NEINTERESĒ</c:v>
                </c:pt>
              </c:strCache>
            </c:strRef>
          </c:cat>
          <c:val>
            <c:numRef>
              <c:f>info!$B$7:$D$7</c:f>
              <c:numCache>
                <c:formatCode>General</c:formatCode>
                <c:ptCount val="3"/>
                <c:pt idx="0">
                  <c:v>59</c:v>
                </c:pt>
                <c:pt idx="1">
                  <c:v>28</c:v>
                </c:pt>
                <c:pt idx="2">
                  <c:v>13</c:v>
                </c:pt>
              </c:numCache>
            </c:numRef>
          </c:val>
          <c:shape val="cylinder"/>
        </c:ser>
        <c:ser>
          <c:idx val="3"/>
          <c:order val="3"/>
          <c:tx>
            <c:strRef>
              <c:f>info!$A$8</c:f>
              <c:strCache>
                <c:ptCount val="1"/>
                <c:pt idx="0">
                  <c:v>2016.g.</c:v>
                </c:pt>
              </c:strCache>
            </c:strRef>
          </c:tx>
          <c:spPr>
            <a:gradFill>
              <a:gsLst>
                <a:gs pos="0">
                  <a:srgbClr val="FFC746"/>
                </a:gs>
                <a:gs pos="100000">
                  <a:srgbClr val="FFC600"/>
                </a:gs>
              </a:gsLst>
              <a:lin ang="5400000"/>
            </a:gradFill>
            <a:ln>
              <a:noFill/>
            </a:ln>
            <a:effectLst>
              <a:outerShdw dist="19046" dir="5400000" algn="tl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info!$B$4:$D$4</c:f>
              <c:strCache>
                <c:ptCount val="3"/>
                <c:pt idx="0">
                  <c:v>JĀ</c:v>
                </c:pt>
                <c:pt idx="1">
                  <c:v>NĒ</c:v>
                </c:pt>
                <c:pt idx="2">
                  <c:v>NEINTERESĒ</c:v>
                </c:pt>
              </c:strCache>
            </c:strRef>
          </c:cat>
          <c:val>
            <c:numRef>
              <c:f>info!$B$8:$D$8</c:f>
              <c:numCache>
                <c:formatCode>General</c:formatCode>
                <c:ptCount val="3"/>
                <c:pt idx="0">
                  <c:v>60</c:v>
                </c:pt>
                <c:pt idx="1">
                  <c:v>29</c:v>
                </c:pt>
                <c:pt idx="2">
                  <c:v>11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4279488"/>
        <c:axId val="364279096"/>
        <c:axId val="0"/>
      </c:bar3DChart>
      <c:valAx>
        <c:axId val="364279096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lv-LV"/>
          </a:p>
        </c:txPr>
        <c:crossAx val="364279488"/>
        <c:crosses val="autoZero"/>
        <c:crossBetween val="between"/>
      </c:valAx>
      <c:catAx>
        <c:axId val="364279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1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1" i="0" u="none" strike="noStrike" kern="1200" baseline="0">
                <a:solidFill>
                  <a:srgbClr val="002060"/>
                </a:solidFill>
                <a:latin typeface="Calibri"/>
              </a:defRPr>
            </a:pPr>
            <a:endParaRPr lang="lv-LV"/>
          </a:p>
        </c:txPr>
        <c:crossAx val="36427909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layout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600" b="1" i="0" u="none" strike="noStrike" kern="1200" baseline="0">
              <a:solidFill>
                <a:srgbClr val="002060"/>
              </a:solidFill>
              <a:latin typeface="Calibri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900" b="0" i="0" u="none" strike="noStrike" kern="1200" baseline="0">
          <a:solidFill>
            <a:srgbClr val="44546A"/>
          </a:solidFill>
          <a:latin typeface="Calibri"/>
        </a:defRPr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12630413274208"/>
          <c:y val="9.0735093407441722E-2"/>
          <c:w val="0.50859964954489312"/>
          <c:h val="0.80598079357727348"/>
        </c:manualLayout>
      </c:layout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51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89251C7-4A23-427F-B9DB-96DA515B3026}" type="CATEGORYNAME">
                      <a:rPr lang="en-US" sz="1600"/>
                      <a:pPr>
                        <a:defRPr sz="2000" b="1">
                          <a:solidFill>
                            <a:srgbClr val="002060"/>
                          </a:solidFill>
                        </a:defRPr>
                      </a:pPr>
                      <a:t>[CATEGORY NAME]</a:t>
                    </a:fld>
                    <a:r>
                      <a:rPr lang="en-US" sz="1600" baseline="0" dirty="0"/>
                      <a:t>
</a:t>
                    </a:r>
                    <a:fld id="{DBE6915E-181B-4CBD-A4F1-AF7BABC0B803}" type="PERCENTAGE">
                      <a:rPr lang="en-US" sz="1600" baseline="0"/>
                      <a:pPr>
                        <a:defRPr sz="2000" b="1">
                          <a:solidFill>
                            <a:srgbClr val="002060"/>
                          </a:solidFill>
                        </a:defRPr>
                      </a:pPr>
                      <a:t>[PERCENTAGE]</a:t>
                    </a:fld>
                    <a:endParaRPr lang="en-US" sz="1600" baseline="0" dirty="0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3402163949927144E-2"/>
                  <c:y val="1.5016234086141948E-2"/>
                </c:manualLayout>
              </c:layout>
              <c:tx>
                <c:rich>
                  <a:bodyPr/>
                  <a:lstStyle/>
                  <a:p>
                    <a:fld id="{210EB99B-D684-4AA4-AC08-C353AACA5F74}" type="CATEGORYNAME">
                      <a:rPr lang="en-US" sz="1600"/>
                      <a:pPr/>
                      <a:t>[CATEGORY NAME]</a:t>
                    </a:fld>
                    <a:r>
                      <a:rPr lang="en-US" sz="1600" baseline="0" dirty="0"/>
                      <a:t>
</a:t>
                    </a:r>
                    <a:fld id="{4D3DE721-A77E-4F43-860D-CF4291E7612A}" type="PERCENTAGE">
                      <a:rPr lang="en-US" sz="1600" baseline="0"/>
                      <a:pPr/>
                      <a:t>[PERCENTAGE]</a:t>
                    </a:fld>
                    <a:endParaRPr lang="en-US" sz="16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0029498835682991E-2"/>
                  <c:y val="3.0032468172283895E-2"/>
                </c:manualLayout>
              </c:layout>
              <c:tx>
                <c:rich>
                  <a:bodyPr/>
                  <a:lstStyle/>
                  <a:p>
                    <a:fld id="{91FA07C4-8541-40FE-A556-CB7B259B70A1}" type="CATEGORYNAME">
                      <a:rPr lang="en-US" sz="1600"/>
                      <a:pPr/>
                      <a:t>[CATEGORY NAME]</a:t>
                    </a:fld>
                    <a:r>
                      <a:rPr lang="en-US" sz="1600" baseline="0" dirty="0"/>
                      <a:t>
</a:t>
                    </a:r>
                    <a:fld id="{7062EF4A-50C6-4D9F-8B09-A9C4CFD1A3CE}" type="PERCENTAGE">
                      <a:rPr lang="en-US" sz="1600" baseline="0"/>
                      <a:pPr/>
                      <a:t>[PERCENTAGE]</a:t>
                    </a:fld>
                    <a:endParaRPr lang="en-US" sz="16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84B3E427-466E-42FE-8E51-B3CE527FC28E}" type="CATEGORYNAME">
                      <a:rPr lang="en-US" sz="1600"/>
                      <a:pPr/>
                      <a:t>[CATEGORY NAME]</a:t>
                    </a:fld>
                    <a:r>
                      <a:rPr lang="en-US" sz="1600" baseline="0" dirty="0"/>
                      <a:t>
</a:t>
                    </a:r>
                    <a:fld id="{0C54395E-8BFB-4D67-8C54-E2BA5A106E88}" type="PERCENTAGE">
                      <a:rPr lang="en-US" sz="1600" baseline="0"/>
                      <a:pPr/>
                      <a:t>[PERCENTAGE]</a:t>
                    </a:fld>
                    <a:endParaRPr lang="en-US" sz="1600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1053097377746727"/>
                  <c:y val="-8.2589287473780706E-2"/>
                </c:manualLayout>
              </c:layout>
              <c:tx>
                <c:rich>
                  <a:bodyPr/>
                  <a:lstStyle/>
                  <a:p>
                    <a:fld id="{F138DE4C-D969-44C4-B3AB-2DBB4BE0B5D9}" type="CATEGORYNAME">
                      <a:rPr lang="en-US" sz="1600"/>
                      <a:pPr/>
                      <a:t>[CATEGORY NAME]</a:t>
                    </a:fld>
                    <a:r>
                      <a:rPr lang="en-US" sz="1600" baseline="0" dirty="0"/>
                      <a:t>
</a:t>
                    </a:r>
                    <a:fld id="{ABFB8F4A-B6F3-4D98-BDCD-27EB2FECC295}" type="PERCENTAGE">
                      <a:rPr lang="en-US" sz="1600" baseline="0"/>
                      <a:pPr/>
                      <a:t>[PERCENTAGE]</a:t>
                    </a:fld>
                    <a:endParaRPr lang="en-US" sz="16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0A9711D5-6D47-4DE7-963F-33901839E3B3}" type="CATEGORYNAME">
                      <a:rPr lang="en-US" sz="1600"/>
                      <a:pPr/>
                      <a:t>[CATEGORY NAME]</a:t>
                    </a:fld>
                    <a:r>
                      <a:rPr lang="en-US" sz="1600" baseline="0" dirty="0"/>
                      <a:t>
</a:t>
                    </a:r>
                    <a:fld id="{0106F248-F76B-43A6-BC8A-21F62DA9470A}" type="PERCENTAGE">
                      <a:rPr lang="en-US" sz="1600" baseline="0"/>
                      <a:pPr/>
                      <a:t>[PERCENTAGE]</a:t>
                    </a:fld>
                    <a:endParaRPr lang="en-US" sz="1600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CE6E4603-0C1C-4EE9-BB78-F9C5E783D651}" type="CATEGORYNAME">
                      <a:rPr lang="en-US" sz="1600"/>
                      <a:pPr/>
                      <a:t>[CATEGORY NAME]</a:t>
                    </a:fld>
                    <a:r>
                      <a:rPr lang="en-US" sz="1600" baseline="0" dirty="0"/>
                      <a:t>
</a:t>
                    </a:r>
                    <a:fld id="{05D60E83-E911-44C5-84CA-40319BEF32EE}" type="PERCENTAGE">
                      <a:rPr lang="en-US" sz="1600" baseline="0"/>
                      <a:pPr/>
                      <a:t>[PERCENTAGE]</a:t>
                    </a:fld>
                    <a:endParaRPr lang="en-US" sz="1600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Sheet1!$L$30:$L$36</c:f>
              <c:strCache>
                <c:ptCount val="7"/>
                <c:pt idx="0">
                  <c:v>0-18</c:v>
                </c:pt>
                <c:pt idx="1">
                  <c:v>19-30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61-70</c:v>
                </c:pt>
                <c:pt idx="6">
                  <c:v>70&gt;</c:v>
                </c:pt>
              </c:strCache>
            </c:strRef>
          </c:cat>
          <c:val>
            <c:numRef>
              <c:f>Sheet1!$M$30:$M$36</c:f>
              <c:numCache>
                <c:formatCode>0.0%</c:formatCode>
                <c:ptCount val="7"/>
                <c:pt idx="0">
                  <c:v>2.5177486039961127E-2</c:v>
                </c:pt>
                <c:pt idx="1">
                  <c:v>5.7001433065937503E-2</c:v>
                </c:pt>
                <c:pt idx="2">
                  <c:v>0.1094236439407666</c:v>
                </c:pt>
                <c:pt idx="3">
                  <c:v>0.15328452124067271</c:v>
                </c:pt>
                <c:pt idx="4">
                  <c:v>0.21702712942067898</c:v>
                </c:pt>
                <c:pt idx="5">
                  <c:v>0.21419394159020902</c:v>
                </c:pt>
                <c:pt idx="6">
                  <c:v>0.22389184470177403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1.3627452521628327E-2"/>
          <c:y val="2.4902993683497226E-2"/>
          <c:w val="0.96470491746741227"/>
          <c:h val="0.891661778416483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'[Nepils berni jul_2016.ods]2016_LV_(2)'!$G$3</c:f>
              <c:strCache>
                <c:ptCount val="1"/>
                <c:pt idx="0">
                  <c:v>Citizens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5.0629618011806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4.796490127434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4.7964901274342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627947995906228E-3"/>
                  <c:y val="4.796490127434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969073696407686E-17"/>
                  <c:y val="4.7964901274342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4.5300184536879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6279479959062876E-3"/>
                  <c:y val="4.5300184536879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1.6279479959062876E-3"/>
                  <c:y val="5.0629618011806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3.2558959918125752E-3"/>
                  <c:y val="5.329433474927008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99.75</a:t>
                    </a:r>
                  </a:p>
                </c:rich>
              </c:tx>
              <c:spPr>
                <a:solidFill>
                  <a:schemeClr val="dk1">
                    <a:lumMod val="15000"/>
                    <a:lumOff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schemeClr val="dk1">
                  <a:lumMod val="15000"/>
                  <a:lumOff val="8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'[Nepils berni jul_2016.ods]2016_LV_(2)'!$F$4:$F$21</c:f>
              <c:strCache>
                <c:ptCount val="18"/>
                <c:pt idx="0">
                  <c:v>1999.</c:v>
                </c:pt>
                <c:pt idx="1">
                  <c:v>2000.</c:v>
                </c:pt>
                <c:pt idx="2">
                  <c:v>2001.</c:v>
                </c:pt>
                <c:pt idx="3">
                  <c:v>2002.</c:v>
                </c:pt>
                <c:pt idx="4">
                  <c:v>2003.</c:v>
                </c:pt>
                <c:pt idx="5">
                  <c:v>2004.</c:v>
                </c:pt>
                <c:pt idx="6">
                  <c:v>2005.</c:v>
                </c:pt>
                <c:pt idx="7">
                  <c:v>2006.</c:v>
                </c:pt>
                <c:pt idx="8">
                  <c:v>2007.</c:v>
                </c:pt>
                <c:pt idx="9">
                  <c:v>2008.</c:v>
                </c:pt>
                <c:pt idx="10">
                  <c:v>2009.</c:v>
                </c:pt>
                <c:pt idx="11">
                  <c:v>2010.</c:v>
                </c:pt>
                <c:pt idx="12">
                  <c:v>2011.</c:v>
                </c:pt>
                <c:pt idx="13">
                  <c:v>2012.</c:v>
                </c:pt>
                <c:pt idx="14">
                  <c:v>2013.</c:v>
                </c:pt>
                <c:pt idx="15">
                  <c:v>2014.</c:v>
                </c:pt>
                <c:pt idx="16">
                  <c:v>2015.</c:v>
                </c:pt>
                <c:pt idx="17">
                  <c:v>2016.</c:v>
                </c:pt>
              </c:strCache>
            </c:strRef>
          </c:cat>
          <c:val>
            <c:numRef>
              <c:f>'[Nepils berni jul_2016.ods]2016_LV_(2)'!$G$4:$G$21</c:f>
              <c:numCache>
                <c:formatCode>General</c:formatCode>
                <c:ptCount val="18"/>
                <c:pt idx="0">
                  <c:v>97.3</c:v>
                </c:pt>
                <c:pt idx="1">
                  <c:v>97.22</c:v>
                </c:pt>
                <c:pt idx="2">
                  <c:v>97.37</c:v>
                </c:pt>
                <c:pt idx="3">
                  <c:v>97.32</c:v>
                </c:pt>
                <c:pt idx="4">
                  <c:v>97.46</c:v>
                </c:pt>
                <c:pt idx="5">
                  <c:v>97.47</c:v>
                </c:pt>
                <c:pt idx="6">
                  <c:v>97.9</c:v>
                </c:pt>
                <c:pt idx="7">
                  <c:v>97.69</c:v>
                </c:pt>
                <c:pt idx="8">
                  <c:v>98.03</c:v>
                </c:pt>
                <c:pt idx="9">
                  <c:v>98.14</c:v>
                </c:pt>
                <c:pt idx="10">
                  <c:v>98.19</c:v>
                </c:pt>
                <c:pt idx="11">
                  <c:v>98.34</c:v>
                </c:pt>
                <c:pt idx="12">
                  <c:v>98.55</c:v>
                </c:pt>
                <c:pt idx="13">
                  <c:v>98.98</c:v>
                </c:pt>
                <c:pt idx="14">
                  <c:v>99.27</c:v>
                </c:pt>
                <c:pt idx="15">
                  <c:v>99.63</c:v>
                </c:pt>
                <c:pt idx="16">
                  <c:v>99.61</c:v>
                </c:pt>
                <c:pt idx="17">
                  <c:v>99.7</c:v>
                </c:pt>
              </c:numCache>
            </c:numRef>
          </c:val>
        </c:ser>
        <c:ser>
          <c:idx val="1"/>
          <c:order val="1"/>
          <c:tx>
            <c:strRef>
              <c:f>'[Nepils berni jul_2016.ods]2016_LV_(2)'!$H$3</c:f>
              <c:strCache>
                <c:ptCount val="1"/>
                <c:pt idx="0">
                  <c:v>Non-Citizens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1397399795314455E-3"/>
                  <c:y val="-3.007898682014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3395802098950519E-3"/>
                  <c:y val="3.671140383362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7116322139887949E-3"/>
                  <c:y val="-2.9906514602962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767687975437726E-3"/>
                  <c:y val="5.0034987520942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8562155310853463E-3"/>
                  <c:y val="-2.7241797865498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6279479959062876E-3"/>
                  <c:y val="5.2699704258406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883843987718863E-3"/>
                  <c:y val="-2.2429990862329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5117919836251504E-3"/>
                  <c:y val="3.9031176136727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1395635971344013E-2"/>
                  <c:y val="-2.4922025562396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8838439877189228E-3"/>
                  <c:y val="4.1523210836794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8.1397399795314386E-3"/>
                  <c:y val="-2.4922025562396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5477042600450801E-3"/>
                  <c:y val="4.5225278719928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1.871131451509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938147392815372E-16"/>
                  <c:y val="4.3842983139896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6.5117919836250315E-3"/>
                  <c:y val="-1.976527412486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4.883843987718863E-3"/>
                  <c:y val="4.633522766017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6.5117919836251504E-3"/>
                  <c:y val="-1.9937746342046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4.8838439877187433E-3"/>
                  <c:y val="3.036832889738427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0.25</a:t>
                    </a:r>
                    <a:endParaRPr lang="en-US" dirty="0"/>
                  </a:p>
                </c:rich>
              </c:tx>
              <c:spPr>
                <a:solidFill>
                  <a:schemeClr val="dk1">
                    <a:lumMod val="15000"/>
                    <a:lumOff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schemeClr val="dk1">
                  <a:lumMod val="15000"/>
                  <a:lumOff val="8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'[Nepils berni jul_2016.ods]2016_LV_(2)'!$F$4:$F$21</c:f>
              <c:strCache>
                <c:ptCount val="18"/>
                <c:pt idx="0">
                  <c:v>1999.</c:v>
                </c:pt>
                <c:pt idx="1">
                  <c:v>2000.</c:v>
                </c:pt>
                <c:pt idx="2">
                  <c:v>2001.</c:v>
                </c:pt>
                <c:pt idx="3">
                  <c:v>2002.</c:v>
                </c:pt>
                <c:pt idx="4">
                  <c:v>2003.</c:v>
                </c:pt>
                <c:pt idx="5">
                  <c:v>2004.</c:v>
                </c:pt>
                <c:pt idx="6">
                  <c:v>2005.</c:v>
                </c:pt>
                <c:pt idx="7">
                  <c:v>2006.</c:v>
                </c:pt>
                <c:pt idx="8">
                  <c:v>2007.</c:v>
                </c:pt>
                <c:pt idx="9">
                  <c:v>2008.</c:v>
                </c:pt>
                <c:pt idx="10">
                  <c:v>2009.</c:v>
                </c:pt>
                <c:pt idx="11">
                  <c:v>2010.</c:v>
                </c:pt>
                <c:pt idx="12">
                  <c:v>2011.</c:v>
                </c:pt>
                <c:pt idx="13">
                  <c:v>2012.</c:v>
                </c:pt>
                <c:pt idx="14">
                  <c:v>2013.</c:v>
                </c:pt>
                <c:pt idx="15">
                  <c:v>2014.</c:v>
                </c:pt>
                <c:pt idx="16">
                  <c:v>2015.</c:v>
                </c:pt>
                <c:pt idx="17">
                  <c:v>2016.</c:v>
                </c:pt>
              </c:strCache>
            </c:strRef>
          </c:cat>
          <c:val>
            <c:numRef>
              <c:f>'[Nepils berni jul_2016.ods]2016_LV_(2)'!$H$4:$H$21</c:f>
              <c:numCache>
                <c:formatCode>General</c:formatCode>
                <c:ptCount val="18"/>
                <c:pt idx="0">
                  <c:v>2.7</c:v>
                </c:pt>
                <c:pt idx="1">
                  <c:v>2.78</c:v>
                </c:pt>
                <c:pt idx="2">
                  <c:v>2.63</c:v>
                </c:pt>
                <c:pt idx="3">
                  <c:v>2.68</c:v>
                </c:pt>
                <c:pt idx="4">
                  <c:v>2.54</c:v>
                </c:pt>
                <c:pt idx="5">
                  <c:v>2.5299999999999998</c:v>
                </c:pt>
                <c:pt idx="6">
                  <c:v>2.2000000000000002</c:v>
                </c:pt>
                <c:pt idx="7">
                  <c:v>2.31</c:v>
                </c:pt>
                <c:pt idx="8">
                  <c:v>1.97</c:v>
                </c:pt>
                <c:pt idx="9">
                  <c:v>1.86</c:v>
                </c:pt>
                <c:pt idx="10">
                  <c:v>1.81</c:v>
                </c:pt>
                <c:pt idx="11">
                  <c:v>1.66</c:v>
                </c:pt>
                <c:pt idx="12">
                  <c:v>1.45</c:v>
                </c:pt>
                <c:pt idx="13">
                  <c:v>1.02</c:v>
                </c:pt>
                <c:pt idx="14">
                  <c:v>0.73</c:v>
                </c:pt>
                <c:pt idx="15">
                  <c:v>0.37</c:v>
                </c:pt>
                <c:pt idx="16">
                  <c:v>0.39</c:v>
                </c:pt>
                <c:pt idx="17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0090792"/>
        <c:axId val="430090400"/>
      </c:barChart>
      <c:valAx>
        <c:axId val="4300904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0090792"/>
        <c:crosses val="autoZero"/>
        <c:crossBetween val="between"/>
      </c:valAx>
      <c:catAx>
        <c:axId val="430090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0090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94704033807999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06739703739986E-3"/>
                  <c:y val="9.28323959838586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456554283937428E-17"/>
                  <c:y val="1.9743227878257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067397037399418E-3"/>
                  <c:y val="1.45132337383215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6.66824252841801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1.97432278782572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8913108567874857E-17"/>
                  <c:y val="9.28323959838581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8913108567874857E-17"/>
                  <c:y val="9.28323959838586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3.2134794074798836E-3"/>
                  <c:y val="4.05324545845016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285391762991977E-2"/>
                  <c:y val="1.71282308082894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8202191112199141E-3"/>
                  <c:y val="1.18982366683537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8.0336985186998562E-3"/>
                  <c:y val="1.45132337383216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0"/>
                  <c:y val="1.97432278782572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9.6404382224398281E-3"/>
                  <c:y val="6.66824252841801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4.8202191112197961E-3"/>
                  <c:y val="1.43824838848231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0"/>
                  <c:y val="2.49732220181929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0"/>
                  <c:y val="2.09842190074458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3.2134794074798246E-3"/>
                  <c:y val="9.24823570059870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>
                <c:manualLayout>
                  <c:x val="6.4269588149600031E-3"/>
                  <c:y val="-3.15735158038480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Sheet1!$A$22:$A$43</c:f>
              <c:strCache>
                <c:ptCount val="22"/>
                <c:pt idx="0">
                  <c:v>1995.</c:v>
                </c:pt>
                <c:pt idx="1">
                  <c:v>1996.</c:v>
                </c:pt>
                <c:pt idx="2">
                  <c:v>1997.</c:v>
                </c:pt>
                <c:pt idx="3">
                  <c:v>1998.</c:v>
                </c:pt>
                <c:pt idx="4">
                  <c:v>1999.</c:v>
                </c:pt>
                <c:pt idx="5">
                  <c:v>2000.</c:v>
                </c:pt>
                <c:pt idx="6">
                  <c:v>2001.</c:v>
                </c:pt>
                <c:pt idx="7">
                  <c:v>2002.</c:v>
                </c:pt>
                <c:pt idx="8">
                  <c:v>2003.</c:v>
                </c:pt>
                <c:pt idx="9">
                  <c:v>2004.</c:v>
                </c:pt>
                <c:pt idx="10">
                  <c:v>2005.</c:v>
                </c:pt>
                <c:pt idx="11">
                  <c:v>2006.</c:v>
                </c:pt>
                <c:pt idx="12">
                  <c:v>2007.</c:v>
                </c:pt>
                <c:pt idx="13">
                  <c:v>2008.</c:v>
                </c:pt>
                <c:pt idx="14">
                  <c:v>2009.</c:v>
                </c:pt>
                <c:pt idx="15">
                  <c:v>2010.</c:v>
                </c:pt>
                <c:pt idx="16">
                  <c:v>2011.</c:v>
                </c:pt>
                <c:pt idx="17">
                  <c:v>2012.</c:v>
                </c:pt>
                <c:pt idx="18">
                  <c:v>2013.</c:v>
                </c:pt>
                <c:pt idx="19">
                  <c:v>2014.</c:v>
                </c:pt>
                <c:pt idx="20">
                  <c:v>2015.</c:v>
                </c:pt>
                <c:pt idx="21">
                  <c:v>2016</c:v>
                </c:pt>
              </c:strCache>
            </c:strRef>
          </c:cat>
          <c:val>
            <c:numRef>
              <c:f>Sheet1!$B$22:$B$43</c:f>
              <c:numCache>
                <c:formatCode>General</c:formatCode>
                <c:ptCount val="22"/>
                <c:pt idx="0">
                  <c:v>984</c:v>
                </c:pt>
                <c:pt idx="1">
                  <c:v>3016</c:v>
                </c:pt>
                <c:pt idx="2">
                  <c:v>2992</c:v>
                </c:pt>
                <c:pt idx="3">
                  <c:v>4439</c:v>
                </c:pt>
                <c:pt idx="4">
                  <c:v>12427</c:v>
                </c:pt>
                <c:pt idx="5">
                  <c:v>14900</c:v>
                </c:pt>
                <c:pt idx="6">
                  <c:v>10637</c:v>
                </c:pt>
                <c:pt idx="7">
                  <c:v>9844</c:v>
                </c:pt>
                <c:pt idx="8">
                  <c:v>10049</c:v>
                </c:pt>
                <c:pt idx="9">
                  <c:v>16064</c:v>
                </c:pt>
                <c:pt idx="10">
                  <c:v>19169</c:v>
                </c:pt>
                <c:pt idx="11">
                  <c:v>16439</c:v>
                </c:pt>
                <c:pt idx="12">
                  <c:v>6826</c:v>
                </c:pt>
                <c:pt idx="13">
                  <c:v>3004</c:v>
                </c:pt>
                <c:pt idx="14">
                  <c:v>2080</c:v>
                </c:pt>
                <c:pt idx="15">
                  <c:v>2336</c:v>
                </c:pt>
                <c:pt idx="16">
                  <c:v>2467</c:v>
                </c:pt>
                <c:pt idx="17">
                  <c:v>2213</c:v>
                </c:pt>
                <c:pt idx="18">
                  <c:v>1732</c:v>
                </c:pt>
                <c:pt idx="19">
                  <c:v>939</c:v>
                </c:pt>
                <c:pt idx="20">
                  <c:v>971</c:v>
                </c:pt>
                <c:pt idx="21">
                  <c:v>987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430091576"/>
        <c:axId val="430091968"/>
      </c:barChart>
      <c:catAx>
        <c:axId val="430091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0091968"/>
        <c:crosses val="autoZero"/>
        <c:auto val="1"/>
        <c:lblAlgn val="ctr"/>
        <c:lblOffset val="100"/>
        <c:noMultiLvlLbl val="0"/>
      </c:catAx>
      <c:valAx>
        <c:axId val="430091968"/>
        <c:scaling>
          <c:orientation val="minMax"/>
          <c:max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0091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3"/>
            <c:dispRSqr val="0"/>
            <c:dispEq val="0"/>
          </c:trendline>
          <c:cat>
            <c:numRef>
              <c:f>Sheet1!$C$11:$C$15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Sheet1!$D$11:$D$15</c:f>
              <c:numCache>
                <c:formatCode>General</c:formatCode>
                <c:ptCount val="5"/>
                <c:pt idx="0">
                  <c:v>2213</c:v>
                </c:pt>
                <c:pt idx="1">
                  <c:v>1732</c:v>
                </c:pt>
                <c:pt idx="2">
                  <c:v>939</c:v>
                </c:pt>
                <c:pt idx="3">
                  <c:v>971</c:v>
                </c:pt>
                <c:pt idx="4">
                  <c:v>987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3833840"/>
        <c:axId val="300769072"/>
      </c:barChart>
      <c:catAx>
        <c:axId val="36383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00769072"/>
        <c:crosses val="autoZero"/>
        <c:auto val="1"/>
        <c:lblAlgn val="ctr"/>
        <c:lblOffset val="100"/>
        <c:noMultiLvlLbl val="0"/>
      </c:catAx>
      <c:valAx>
        <c:axId val="30076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6383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lv-LV" b="1" baseline="0" dirty="0" smtClean="0">
                <a:solidFill>
                  <a:srgbClr val="002060"/>
                </a:solidFill>
              </a:rPr>
              <a:t>2016.g.</a:t>
            </a:r>
            <a:endParaRPr lang="lv-LV" b="1" baseline="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42430287595923749"/>
          <c:y val="1.5860768925081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01C2AD8C-3FDA-426C-BE8E-0817811A1003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; </a:t>
                    </a:r>
                    <a:endParaRPr lang="en-US" baseline="0" smtClean="0"/>
                  </a:p>
                  <a:p>
                    <a:fld id="{C0F1B5F5-6D63-4B1B-B02A-483430DF5BF5}" type="VALUE">
                      <a:rPr lang="en-US" baseline="0" smtClean="0"/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3009147376856317"/>
                  <c:y val="1.9032922710098335E-2"/>
                </c:manualLayout>
              </c:layout>
              <c:tx>
                <c:rich>
                  <a:bodyPr/>
                  <a:lstStyle/>
                  <a:p>
                    <a:fld id="{03DFE328-0E38-407E-8B11-7E92F85A956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; </a:t>
                    </a:r>
                    <a:endParaRPr lang="en-US" baseline="0" dirty="0" smtClean="0"/>
                  </a:p>
                  <a:p>
                    <a:fld id="{59C1FD2F-2A98-4BB7-ADB1-E2D46A4572E0}" type="VALUE">
                      <a:rPr lang="en-US" baseline="0" smtClean="0"/>
                      <a:pPr/>
                      <a:t>[VALUE]</a:t>
                    </a:fld>
                    <a:endParaRPr lang="lv-LV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5.0035182218678177E-3"/>
                  <c:y val="-2.2205076495114818E-2"/>
                </c:manualLayout>
              </c:layout>
              <c:tx>
                <c:rich>
                  <a:bodyPr/>
                  <a:lstStyle/>
                  <a:p>
                    <a:fld id="{47089BE9-1D9C-456F-AC94-D38BFB3E5F12}" type="CATEGORYNAME">
                      <a:rPr lang="en-US"/>
                      <a:pPr/>
                      <a:t>[CATEGORY NAME]</a:t>
                    </a:fld>
                    <a:r>
                      <a:rPr lang="en-US" baseline="0" dirty="0" smtClean="0"/>
                      <a:t>;</a:t>
                    </a:r>
                  </a:p>
                  <a:p>
                    <a:r>
                      <a:rPr lang="en-US" baseline="0" dirty="0" smtClean="0"/>
                      <a:t> </a:t>
                    </a:r>
                    <a:fld id="{70DE16C7-37DF-44A2-9BE5-E31D69C48D6A}" type="VALUE">
                      <a:rPr lang="en-US" baseline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5.7540656540386183E-2"/>
                  <c:y val="-2.8549384065147548E-2"/>
                </c:manualLayout>
              </c:layout>
              <c:tx>
                <c:rich>
                  <a:bodyPr/>
                  <a:lstStyle/>
                  <a:p>
                    <a:fld id="{67F04547-2C28-4205-AC2A-101489C0367D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; </a:t>
                    </a:r>
                    <a:endParaRPr lang="en-US" baseline="0" dirty="0" smtClean="0"/>
                  </a:p>
                  <a:p>
                    <a:fld id="{AC3BC720-4C9B-4276-A1C5-0CEE0CCF834D}" type="VALUE">
                      <a:rPr lang="en-US" baseline="0" smtClean="0"/>
                      <a:pPr/>
                      <a:t>[VALUE]</a:t>
                    </a:fld>
                    <a:endParaRPr lang="lv-LV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329142460013221"/>
                      <c:h val="9.5406146834752514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A5FBDA64-4D41-4075-9ADC-7F27D90FB345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; </a:t>
                    </a:r>
                    <a:endParaRPr lang="en-US" baseline="0" dirty="0" smtClean="0"/>
                  </a:p>
                  <a:p>
                    <a:fld id="{00CA74F2-3BCC-4E39-A9B4-F0DCC195D872}" type="VALUE">
                      <a:rPr lang="en-US" baseline="0" smtClean="0"/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C885EF57-84A0-4EF4-B0C3-DC4FEA631C03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; </a:t>
                    </a:r>
                    <a:endParaRPr lang="en-US" baseline="0" smtClean="0"/>
                  </a:p>
                  <a:p>
                    <a:fld id="{9003839A-03DB-46B7-A4BB-2022C54E6B27}" type="VALUE">
                      <a:rPr lang="en-US" baseline="0" smtClean="0"/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92F01DCE-E6A0-49AF-B6D1-81D2DB4564E5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; </a:t>
                    </a:r>
                    <a:endParaRPr lang="en-US" baseline="0" smtClean="0"/>
                  </a:p>
                  <a:p>
                    <a:fld id="{32CB0710-A3BC-45A7-85BD-3CD419A512F6}" type="VALUE">
                      <a:rPr lang="en-US" baseline="0" smtClean="0"/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Sheet1!$J$41:$J$47</c:f>
              <c:strCache>
                <c:ptCount val="7"/>
                <c:pt idx="0">
                  <c:v>15</c:v>
                </c:pt>
                <c:pt idx="1">
                  <c:v>16-17</c:v>
                </c:pt>
                <c:pt idx="2">
                  <c:v>18-30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61&gt;</c:v>
                </c:pt>
              </c:strCache>
            </c:strRef>
          </c:cat>
          <c:val>
            <c:numRef>
              <c:f>Sheet1!$K$41:$K$47</c:f>
              <c:numCache>
                <c:formatCode>0.0%</c:formatCode>
                <c:ptCount val="7"/>
                <c:pt idx="0">
                  <c:v>8.9999999999999993E-3</c:v>
                </c:pt>
                <c:pt idx="1">
                  <c:v>2.1999999999999999E-2</c:v>
                </c:pt>
                <c:pt idx="2">
                  <c:v>0.307</c:v>
                </c:pt>
                <c:pt idx="3">
                  <c:v>0.24099999999999999</c:v>
                </c:pt>
                <c:pt idx="4">
                  <c:v>0.17399999999999999</c:v>
                </c:pt>
                <c:pt idx="5">
                  <c:v>0.13</c:v>
                </c:pt>
                <c:pt idx="6">
                  <c:v>0.11700000000000001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lv-LV" b="1" baseline="0" dirty="0" smtClean="0">
                <a:solidFill>
                  <a:srgbClr val="002060"/>
                </a:solidFill>
              </a:rPr>
              <a:t>2011.</a:t>
            </a:r>
            <a:endParaRPr lang="lv-LV" b="1" baseline="0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C57E6C9B-115B-455C-B629-7C870F0FBB20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; </a:t>
                    </a:r>
                    <a:endParaRPr lang="en-US" baseline="0" smtClean="0"/>
                  </a:p>
                  <a:p>
                    <a:fld id="{A76A6DCB-BB0E-4B33-B9E4-01845F8C7A63}" type="VALUE">
                      <a:rPr lang="en-US" baseline="0" smtClean="0"/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539049402198221"/>
                  <c:y val="6.5601748828982955E-3"/>
                </c:manualLayout>
              </c:layout>
              <c:tx>
                <c:rich>
                  <a:bodyPr/>
                  <a:lstStyle/>
                  <a:p>
                    <a:fld id="{CC439933-C0B7-45A1-BD14-2C2E2EE5CF09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; </a:t>
                    </a:r>
                    <a:endParaRPr lang="en-US" baseline="0" dirty="0" smtClean="0"/>
                  </a:p>
                  <a:p>
                    <a:fld id="{CD38572A-A1FD-4743-8857-3ADDC01A3662}" type="VALUE">
                      <a:rPr lang="en-US" baseline="0" smtClean="0"/>
                      <a:pPr/>
                      <a:t>[VALUE]</a:t>
                    </a:fld>
                    <a:endParaRPr lang="lv-LV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0E0E766-5F4B-451F-A190-43D37980B74C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; </a:t>
                    </a:r>
                    <a:endParaRPr lang="en-US" baseline="0" smtClean="0"/>
                  </a:p>
                  <a:p>
                    <a:fld id="{6E2F2E00-ECB9-4791-A343-517D1FB5C976}" type="VALUE">
                      <a:rPr lang="en-US" baseline="0" smtClean="0"/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2C624707-43F2-4862-960D-D20D20128238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; </a:t>
                    </a:r>
                    <a:endParaRPr lang="en-US" baseline="0" smtClean="0"/>
                  </a:p>
                  <a:p>
                    <a:fld id="{E113DDFB-48F6-4FB8-9703-F7FFCF059AF1}" type="VALUE">
                      <a:rPr lang="en-US" baseline="0" smtClean="0"/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8404152-32D0-4EEB-8448-B5ACAF892BA3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; </a:t>
                    </a:r>
                    <a:endParaRPr lang="en-US" baseline="0" smtClean="0"/>
                  </a:p>
                  <a:p>
                    <a:fld id="{F2060526-2783-4A14-A6C2-F234D7853BDE}" type="VALUE">
                      <a:rPr lang="en-US" baseline="0" smtClean="0"/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A7900320-E377-442A-8AF2-D1B2C1269996}" type="CATEGORYNAME">
                      <a:rPr lang="en-US"/>
                      <a:pPr/>
                      <a:t>[CATEGORY NAME]</a:t>
                    </a:fld>
                    <a:r>
                      <a:rPr lang="en-US" baseline="0" smtClean="0"/>
                      <a:t>;</a:t>
                    </a:r>
                  </a:p>
                  <a:p>
                    <a:r>
                      <a:rPr lang="en-US" baseline="0" smtClean="0"/>
                      <a:t> </a:t>
                    </a:r>
                    <a:fld id="{7E1C99C0-7D53-415B-A5D4-61DE29FA48FD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3.3666705673086064E-2"/>
                  <c:y val="0"/>
                </c:manualLayout>
              </c:layout>
              <c:tx>
                <c:rich>
                  <a:bodyPr/>
                  <a:lstStyle/>
                  <a:p>
                    <a:fld id="{0A9D1113-9D70-480A-B018-C325A61AE270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; </a:t>
                    </a:r>
                    <a:endParaRPr lang="en-US" baseline="0" dirty="0" smtClean="0"/>
                  </a:p>
                  <a:p>
                    <a:fld id="{1E239FA9-C72F-458E-8929-D6E34C0B6472}" type="VALUE">
                      <a:rPr lang="en-US" baseline="0" smtClean="0"/>
                      <a:pPr/>
                      <a:t>[VALUE]</a:t>
                    </a:fld>
                    <a:endParaRPr lang="lv-LV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Sheet1!$J$50:$J$56</c:f>
              <c:strCache>
                <c:ptCount val="7"/>
                <c:pt idx="0">
                  <c:v>15</c:v>
                </c:pt>
                <c:pt idx="1">
                  <c:v>16-17</c:v>
                </c:pt>
                <c:pt idx="2">
                  <c:v>18-30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61&gt;</c:v>
                </c:pt>
              </c:strCache>
            </c:strRef>
          </c:cat>
          <c:val>
            <c:numRef>
              <c:f>Sheet1!$K$50:$K$56</c:f>
              <c:numCache>
                <c:formatCode>0.0%</c:formatCode>
                <c:ptCount val="7"/>
                <c:pt idx="0">
                  <c:v>7.0000000000000001E-3</c:v>
                </c:pt>
                <c:pt idx="1">
                  <c:v>1.7999999999999999E-2</c:v>
                </c:pt>
                <c:pt idx="2">
                  <c:v>0.48499999999999999</c:v>
                </c:pt>
                <c:pt idx="3">
                  <c:v>0.20100000000000001</c:v>
                </c:pt>
                <c:pt idx="4">
                  <c:v>0.13600000000000001</c:v>
                </c:pt>
                <c:pt idx="5">
                  <c:v>9.2999999999999999E-2</c:v>
                </c:pt>
                <c:pt idx="6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63B93-2486-4C24-91DD-B58128679A4D}" type="datetimeFigureOut">
              <a:rPr lang="lv-LV" smtClean="0"/>
              <a:t>2017.04.19.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F8901-3DA4-46A8-92F0-C532526DEF5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1127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pPr/>
              <a:t>2017.04.19.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35"/>
          <a:stretch>
            <a:fillRect/>
          </a:stretch>
        </p:blipFill>
        <p:spPr>
          <a:xfrm>
            <a:off x="2667000" y="1"/>
            <a:ext cx="3777632" cy="3027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92458" y="3294063"/>
            <a:ext cx="7759084" cy="692011"/>
          </a:xfrm>
        </p:spPr>
        <p:txBody>
          <a:bodyPr>
            <a:normAutofit/>
          </a:bodyPr>
          <a:lstStyle>
            <a:lvl1pPr algn="ctr">
              <a:buNone/>
              <a:defRPr sz="3200" b="1"/>
            </a:lvl1pPr>
          </a:lstStyle>
          <a:p>
            <a:pPr lvl="0"/>
            <a:r>
              <a:rPr lang="lv-LV" dirty="0" smtClean="0"/>
              <a:t>Prezentācijas nosaukums</a:t>
            </a:r>
            <a:endParaRPr lang="lv-LV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1358284" y="4661455"/>
            <a:ext cx="6427432" cy="914400"/>
          </a:xfrm>
        </p:spPr>
        <p:txBody>
          <a:bodyPr>
            <a:normAutofit/>
          </a:bodyPr>
          <a:lstStyle>
            <a:lvl1pPr algn="ctr">
              <a:buNone/>
              <a:defRPr sz="1400" baseline="0"/>
            </a:lvl1pPr>
          </a:lstStyle>
          <a:p>
            <a:pPr lvl="0"/>
            <a:r>
              <a:rPr lang="lv-LV" dirty="0" smtClean="0"/>
              <a:t>vārds, uzvārds</a:t>
            </a:r>
          </a:p>
          <a:p>
            <a:pPr lvl="0"/>
            <a:r>
              <a:rPr lang="lv-LV" dirty="0" smtClean="0"/>
              <a:t>amats</a:t>
            </a:r>
          </a:p>
          <a:p>
            <a:pPr lvl="0"/>
            <a:r>
              <a:rPr lang="lv-LV" dirty="0" smtClean="0"/>
              <a:t>kontakti</a:t>
            </a:r>
            <a:endParaRPr lang="lv-LV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3409025" y="5867892"/>
            <a:ext cx="1162975" cy="319534"/>
          </a:xfrm>
        </p:spPr>
        <p:txBody>
          <a:bodyPr>
            <a:normAutofit/>
          </a:bodyPr>
          <a:lstStyle>
            <a:lvl1pPr>
              <a:buNone/>
              <a:defRPr sz="1400"/>
            </a:lvl1pPr>
            <a:lvl5pPr>
              <a:defRPr/>
            </a:lvl5pPr>
          </a:lstStyle>
          <a:p>
            <a:pPr lvl="0"/>
            <a:r>
              <a:rPr lang="lv-LV" dirty="0" smtClean="0"/>
              <a:t>datums</a:t>
            </a:r>
            <a:endParaRPr lang="lv-LV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4687593" y="5880900"/>
            <a:ext cx="1136157" cy="293518"/>
          </a:xfrm>
        </p:spPr>
        <p:txBody>
          <a:bodyPr>
            <a:noAutofit/>
          </a:bodyPr>
          <a:lstStyle>
            <a:lvl1pPr>
              <a:buNone/>
              <a:defRPr sz="1400"/>
            </a:lvl1pPr>
            <a:lvl5pPr>
              <a:defRPr/>
            </a:lvl5pPr>
          </a:lstStyle>
          <a:p>
            <a:pPr lvl="0"/>
            <a:r>
              <a:rPr lang="lv-LV" dirty="0" smtClean="0"/>
              <a:t>Rīgā</a:t>
            </a:r>
            <a:endParaRPr lang="lv-LV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7172" y="1600208"/>
            <a:ext cx="6449627" cy="4525965"/>
          </a:xfrm>
        </p:spPr>
        <p:txBody>
          <a:bodyPr vert="horz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59367" y="6364126"/>
            <a:ext cx="998738" cy="365123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A8B41971-82DF-4469-9C32-CE5099F6FEF7}" type="datetime1">
              <a:rPr lang="lv-LV" smtClean="0"/>
              <a:pPr/>
              <a:t>2017.04.19.</a:t>
            </a:fld>
            <a:r>
              <a:rPr lang="lv-LV" smtClean="0"/>
              <a:t>.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01598" y="6364126"/>
            <a:ext cx="2895600" cy="365123"/>
          </a:xfrm>
        </p:spPr>
        <p:txBody>
          <a:bodyPr/>
          <a:lstStyle>
            <a:lvl1pPr algn="r">
              <a:defRPr sz="1000"/>
            </a:lvl1pPr>
          </a:lstStyle>
          <a:p>
            <a:r>
              <a:rPr lang="en-US" smtClean="0"/>
              <a:t>prezentācijas nosaukums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426" y="6364126"/>
            <a:ext cx="426986" cy="365149"/>
          </a:xfrm>
        </p:spPr>
        <p:txBody>
          <a:bodyPr/>
          <a:lstStyle>
            <a:lvl1pPr>
              <a:defRPr sz="10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67"/>
          <a:stretch>
            <a:fillRect/>
          </a:stretch>
        </p:blipFill>
        <p:spPr>
          <a:xfrm>
            <a:off x="296340" y="0"/>
            <a:ext cx="1761743" cy="1500326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09536" y="334415"/>
            <a:ext cx="6415119" cy="1022365"/>
          </a:xfrm>
        </p:spPr>
        <p:txBody>
          <a:bodyPr anchor="b">
            <a:normAutofit/>
          </a:bodyPr>
          <a:lstStyle>
            <a:lvl1pPr algn="l">
              <a:defRPr sz="24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1561" y="292412"/>
            <a:ext cx="6343835" cy="5851523"/>
          </a:xfrm>
        </p:spPr>
        <p:txBody>
          <a:bodyPr vert="horz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59367" y="6364126"/>
            <a:ext cx="998738" cy="365123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A8B41971-82DF-4469-9C32-CE5099F6FEF7}" type="datetime1">
              <a:rPr lang="lv-LV" smtClean="0"/>
              <a:pPr/>
              <a:t>2017.04.19.</a:t>
            </a:fld>
            <a:r>
              <a:rPr lang="lv-LV" smtClean="0"/>
              <a:t>.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01598" y="6364126"/>
            <a:ext cx="2895600" cy="365123"/>
          </a:xfrm>
        </p:spPr>
        <p:txBody>
          <a:bodyPr/>
          <a:lstStyle>
            <a:lvl1pPr algn="r">
              <a:defRPr sz="1000"/>
            </a:lvl1pPr>
          </a:lstStyle>
          <a:p>
            <a:r>
              <a:rPr lang="en-US" smtClean="0"/>
              <a:t>prezentācijas nosaukums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426" y="6364126"/>
            <a:ext cx="426986" cy="365149"/>
          </a:xfrm>
        </p:spPr>
        <p:txBody>
          <a:bodyPr/>
          <a:lstStyle>
            <a:lvl1pPr>
              <a:defRPr sz="10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67"/>
          <a:stretch>
            <a:fillRect/>
          </a:stretch>
        </p:blipFill>
        <p:spPr>
          <a:xfrm>
            <a:off x="296340" y="0"/>
            <a:ext cx="1761743" cy="15003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536" y="334415"/>
            <a:ext cx="6415119" cy="1022365"/>
          </a:xfrm>
        </p:spPr>
        <p:txBody>
          <a:bodyPr anchor="b">
            <a:normAutofit/>
          </a:bodyPr>
          <a:lstStyle>
            <a:lvl1pPr algn="l">
              <a:defRPr sz="24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680" y="2078019"/>
            <a:ext cx="6415119" cy="4048154"/>
          </a:xfrm>
        </p:spPr>
        <p:txBody>
          <a:bodyPr>
            <a:normAutofit/>
          </a:bodyPr>
          <a:lstStyle>
            <a:lvl1pPr>
              <a:defRPr sz="2000"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600">
                <a:latin typeface="Verdana" pitchFamily="34" charset="0"/>
              </a:defRPr>
            </a:lvl3pPr>
            <a:lvl4pPr>
              <a:defRPr sz="1400">
                <a:latin typeface="Verdana" pitchFamily="34" charset="0"/>
              </a:defRPr>
            </a:lvl4pPr>
            <a:lvl5pPr>
              <a:defRPr sz="120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mazais gerb ar krasu lauikumu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374" y="0"/>
            <a:ext cx="1773936" cy="1969008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59367" y="6364126"/>
            <a:ext cx="998738" cy="365123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A8B41971-82DF-4469-9C32-CE5099F6FEF7}" type="datetime1">
              <a:rPr lang="lv-LV" smtClean="0"/>
              <a:pPr/>
              <a:t>2017.04.19.</a:t>
            </a:fld>
            <a:r>
              <a:rPr lang="lv-LV" smtClean="0"/>
              <a:t>.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01598" y="6364126"/>
            <a:ext cx="2895600" cy="365123"/>
          </a:xfrm>
        </p:spPr>
        <p:txBody>
          <a:bodyPr/>
          <a:lstStyle>
            <a:lvl1pPr algn="r">
              <a:defRPr sz="1000"/>
            </a:lvl1pPr>
          </a:lstStyle>
          <a:p>
            <a:r>
              <a:rPr lang="en-US" smtClean="0"/>
              <a:t>prezentācijas nosaukums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426" y="6364126"/>
            <a:ext cx="426986" cy="365149"/>
          </a:xfr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806" y="4406905"/>
            <a:ext cx="6230904" cy="1362075"/>
          </a:xfrm>
        </p:spPr>
        <p:txBody>
          <a:bodyPr anchor="b">
            <a:normAutofit/>
          </a:bodyPr>
          <a:lstStyle>
            <a:lvl1pPr algn="l">
              <a:defRPr sz="2400" b="1" cap="all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806" y="2906727"/>
            <a:ext cx="6230904" cy="1500188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Verdana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59367" y="6364126"/>
            <a:ext cx="998738" cy="365123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A8B41971-82DF-4469-9C32-CE5099F6FEF7}" type="datetime1">
              <a:rPr lang="lv-LV" smtClean="0"/>
              <a:pPr/>
              <a:t>2017.04.19.</a:t>
            </a:fld>
            <a:r>
              <a:rPr lang="lv-LV" smtClean="0"/>
              <a:t>.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01598" y="6364126"/>
            <a:ext cx="2895600" cy="365123"/>
          </a:xfrm>
        </p:spPr>
        <p:txBody>
          <a:bodyPr/>
          <a:lstStyle>
            <a:lvl1pPr algn="r">
              <a:defRPr sz="1000"/>
            </a:lvl1pPr>
          </a:lstStyle>
          <a:p>
            <a:r>
              <a:rPr lang="en-US" smtClean="0"/>
              <a:t>prezentācijas nosaukums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426" y="6364126"/>
            <a:ext cx="426986" cy="365149"/>
          </a:xfrm>
        </p:spPr>
        <p:txBody>
          <a:bodyPr/>
          <a:lstStyle>
            <a:lvl1pPr>
              <a:defRPr sz="10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8296" y="1544716"/>
            <a:ext cx="3151572" cy="4590336"/>
          </a:xfrm>
        </p:spPr>
        <p:txBody>
          <a:bodyPr>
            <a:normAutofit/>
          </a:bodyPr>
          <a:lstStyle>
            <a:lvl1pPr>
              <a:defRPr sz="2000"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600">
                <a:latin typeface="Verdana" pitchFamily="34" charset="0"/>
              </a:defRPr>
            </a:lvl3pPr>
            <a:lvl4pPr>
              <a:defRPr sz="1400">
                <a:latin typeface="Verdana" pitchFamily="34" charset="0"/>
              </a:defRPr>
            </a:lvl4pPr>
            <a:lvl5pPr>
              <a:defRPr sz="1200">
                <a:latin typeface="Verdana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399" y="1553592"/>
            <a:ext cx="3209278" cy="4563703"/>
          </a:xfrm>
        </p:spPr>
        <p:txBody>
          <a:bodyPr>
            <a:normAutofit/>
          </a:bodyPr>
          <a:lstStyle>
            <a:lvl1pPr>
              <a:defRPr sz="2000"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600">
                <a:latin typeface="Verdana" pitchFamily="34" charset="0"/>
              </a:defRPr>
            </a:lvl3pPr>
            <a:lvl4pPr>
              <a:defRPr sz="1400">
                <a:latin typeface="Verdana" pitchFamily="34" charset="0"/>
              </a:defRPr>
            </a:lvl4pPr>
            <a:lvl5pPr>
              <a:defRPr sz="1200">
                <a:latin typeface="Verdana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2259367" y="6364126"/>
            <a:ext cx="998738" cy="365123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A8B41971-82DF-4469-9C32-CE5099F6FEF7}" type="datetime1">
              <a:rPr lang="lv-LV" smtClean="0"/>
              <a:pPr/>
              <a:t>2017.04.19.</a:t>
            </a:fld>
            <a:r>
              <a:rPr lang="lv-LV" smtClean="0"/>
              <a:t>.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01598" y="6364126"/>
            <a:ext cx="2895600" cy="365123"/>
          </a:xfrm>
        </p:spPr>
        <p:txBody>
          <a:bodyPr/>
          <a:lstStyle>
            <a:lvl1pPr algn="r">
              <a:defRPr sz="1000"/>
            </a:lvl1pPr>
          </a:lstStyle>
          <a:p>
            <a:r>
              <a:rPr lang="en-US" smtClean="0"/>
              <a:t>prezentācijas nosaukums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426" y="6364126"/>
            <a:ext cx="426986" cy="365149"/>
          </a:xfrm>
        </p:spPr>
        <p:txBody>
          <a:bodyPr/>
          <a:lstStyle>
            <a:lvl1pPr>
              <a:defRPr sz="10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09536" y="334415"/>
            <a:ext cx="6415119" cy="1022365"/>
          </a:xfrm>
        </p:spPr>
        <p:txBody>
          <a:bodyPr anchor="b">
            <a:normAutofit/>
          </a:bodyPr>
          <a:lstStyle>
            <a:lvl1pPr algn="l">
              <a:defRPr sz="24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40" y="1535116"/>
            <a:ext cx="3165744" cy="63976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8644" y="1535116"/>
            <a:ext cx="3218165" cy="63976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67"/>
          <a:stretch>
            <a:fillRect/>
          </a:stretch>
        </p:blipFill>
        <p:spPr>
          <a:xfrm>
            <a:off x="296340" y="0"/>
            <a:ext cx="1761743" cy="1500326"/>
          </a:xfrm>
          <a:prstGeom prst="rect">
            <a:avLst/>
          </a:prstGeom>
        </p:spPr>
      </p:pic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2259367" y="6364126"/>
            <a:ext cx="998738" cy="365123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A8B41971-82DF-4469-9C32-CE5099F6FEF7}" type="datetime1">
              <a:rPr lang="lv-LV" smtClean="0"/>
              <a:pPr/>
              <a:t>2017.04.19.</a:t>
            </a:fld>
            <a:r>
              <a:rPr lang="lv-LV" smtClean="0"/>
              <a:t>.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01598" y="6364126"/>
            <a:ext cx="2895600" cy="365123"/>
          </a:xfrm>
        </p:spPr>
        <p:txBody>
          <a:bodyPr/>
          <a:lstStyle>
            <a:lvl1pPr algn="r">
              <a:defRPr sz="1000"/>
            </a:lvl1pPr>
          </a:lstStyle>
          <a:p>
            <a:r>
              <a:rPr lang="en-US" smtClean="0"/>
              <a:t>prezentācijas nosaukums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426" y="6364126"/>
            <a:ext cx="426986" cy="365149"/>
          </a:xfrm>
        </p:spPr>
        <p:txBody>
          <a:bodyPr/>
          <a:lstStyle>
            <a:lvl1pPr>
              <a:defRPr sz="10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Content Placeholder 3"/>
          <p:cNvSpPr>
            <a:spLocks noGrp="1"/>
          </p:cNvSpPr>
          <p:nvPr>
            <p:ph sz="half" idx="2"/>
          </p:nvPr>
        </p:nvSpPr>
        <p:spPr>
          <a:xfrm>
            <a:off x="5486399" y="2308194"/>
            <a:ext cx="3209278" cy="3809101"/>
          </a:xfrm>
        </p:spPr>
        <p:txBody>
          <a:bodyPr>
            <a:normAutofit/>
          </a:bodyPr>
          <a:lstStyle>
            <a:lvl1pPr>
              <a:defRPr sz="2000"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600">
                <a:latin typeface="Verdana" pitchFamily="34" charset="0"/>
              </a:defRPr>
            </a:lvl3pPr>
            <a:lvl4pPr>
              <a:defRPr sz="1400">
                <a:latin typeface="Verdana" pitchFamily="34" charset="0"/>
              </a:defRPr>
            </a:lvl4pPr>
            <a:lvl5pPr>
              <a:defRPr sz="1200">
                <a:latin typeface="Verdana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3"/>
          </p:nvPr>
        </p:nvSpPr>
        <p:spPr>
          <a:xfrm>
            <a:off x="2228296" y="2308194"/>
            <a:ext cx="3151572" cy="3826857"/>
          </a:xfrm>
        </p:spPr>
        <p:txBody>
          <a:bodyPr>
            <a:normAutofit/>
          </a:bodyPr>
          <a:lstStyle>
            <a:lvl1pPr>
              <a:defRPr sz="2000"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600">
                <a:latin typeface="Verdana" pitchFamily="34" charset="0"/>
              </a:defRPr>
            </a:lvl3pPr>
            <a:lvl4pPr>
              <a:defRPr sz="1400">
                <a:latin typeface="Verdana" pitchFamily="34" charset="0"/>
              </a:defRPr>
            </a:lvl4pPr>
            <a:lvl5pPr>
              <a:defRPr sz="1200">
                <a:latin typeface="Verdana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09536" y="334415"/>
            <a:ext cx="6415119" cy="1022365"/>
          </a:xfrm>
        </p:spPr>
        <p:txBody>
          <a:bodyPr anchor="b">
            <a:normAutofit/>
          </a:bodyPr>
          <a:lstStyle>
            <a:lvl1pPr algn="l">
              <a:defRPr sz="24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59367" y="6364126"/>
            <a:ext cx="998738" cy="365123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A8B41971-82DF-4469-9C32-CE5099F6FEF7}" type="datetime1">
              <a:rPr lang="lv-LV" smtClean="0"/>
              <a:pPr/>
              <a:t>2017.04.19.</a:t>
            </a:fld>
            <a:r>
              <a:rPr lang="lv-LV" smtClean="0"/>
              <a:t>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01598" y="6364126"/>
            <a:ext cx="2895600" cy="365123"/>
          </a:xfrm>
        </p:spPr>
        <p:txBody>
          <a:bodyPr/>
          <a:lstStyle>
            <a:lvl1pPr algn="r">
              <a:defRPr sz="1000"/>
            </a:lvl1pPr>
          </a:lstStyle>
          <a:p>
            <a:r>
              <a:rPr lang="en-US" smtClean="0"/>
              <a:t>prezentācijas nosaukums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426" y="6364126"/>
            <a:ext cx="426986" cy="365149"/>
          </a:xfrm>
        </p:spPr>
        <p:txBody>
          <a:bodyPr/>
          <a:lstStyle>
            <a:lvl1pPr>
              <a:defRPr sz="10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67"/>
          <a:stretch>
            <a:fillRect/>
          </a:stretch>
        </p:blipFill>
        <p:spPr>
          <a:xfrm>
            <a:off x="296340" y="0"/>
            <a:ext cx="1761743" cy="150032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09536" y="334415"/>
            <a:ext cx="6415119" cy="1022365"/>
          </a:xfrm>
        </p:spPr>
        <p:txBody>
          <a:bodyPr anchor="b">
            <a:normAutofit/>
          </a:bodyPr>
          <a:lstStyle>
            <a:lvl1pPr algn="l">
              <a:defRPr sz="24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59367" y="6364126"/>
            <a:ext cx="998738" cy="365123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A8B41971-82DF-4469-9C32-CE5099F6FEF7}" type="datetime1">
              <a:rPr lang="lv-LV" smtClean="0"/>
              <a:pPr/>
              <a:t>2017.04.19.</a:t>
            </a:fld>
            <a:r>
              <a:rPr lang="lv-LV" smtClean="0"/>
              <a:t>.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01598" y="6364126"/>
            <a:ext cx="2895600" cy="365123"/>
          </a:xfrm>
        </p:spPr>
        <p:txBody>
          <a:bodyPr/>
          <a:lstStyle>
            <a:lvl1pPr algn="r">
              <a:defRPr sz="1000"/>
            </a:lvl1pPr>
          </a:lstStyle>
          <a:p>
            <a:r>
              <a:rPr lang="en-US" smtClean="0"/>
              <a:t>prezentācijas nosaukums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426" y="6364126"/>
            <a:ext cx="426986" cy="365149"/>
          </a:xfrm>
        </p:spPr>
        <p:txBody>
          <a:bodyPr/>
          <a:lstStyle>
            <a:lvl1pPr>
              <a:defRPr sz="10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40" y="841224"/>
            <a:ext cx="3169328" cy="969821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59367" y="6364126"/>
            <a:ext cx="998738" cy="365123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A8B41971-82DF-4469-9C32-CE5099F6FEF7}" type="datetime1">
              <a:rPr lang="lv-LV" smtClean="0"/>
              <a:pPr/>
              <a:t>2017.04.19.</a:t>
            </a:fld>
            <a:r>
              <a:rPr lang="lv-LV" smtClean="0"/>
              <a:t>.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01598" y="6364126"/>
            <a:ext cx="2895600" cy="365123"/>
          </a:xfrm>
        </p:spPr>
        <p:txBody>
          <a:bodyPr/>
          <a:lstStyle>
            <a:lvl1pPr algn="r">
              <a:defRPr sz="1000"/>
            </a:lvl1pPr>
          </a:lstStyle>
          <a:p>
            <a:r>
              <a:rPr lang="en-US" smtClean="0"/>
              <a:t>prezentācijas nosaukums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426" y="6364126"/>
            <a:ext cx="426986" cy="365149"/>
          </a:xfrm>
        </p:spPr>
        <p:txBody>
          <a:bodyPr/>
          <a:lstStyle>
            <a:lvl1pPr>
              <a:defRPr sz="10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486399" y="346230"/>
            <a:ext cx="3209278" cy="5771066"/>
          </a:xfrm>
        </p:spPr>
        <p:txBody>
          <a:bodyPr>
            <a:normAutofit/>
          </a:bodyPr>
          <a:lstStyle>
            <a:lvl1pPr>
              <a:defRPr sz="2000"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600">
                <a:latin typeface="Verdana" pitchFamily="34" charset="0"/>
              </a:defRPr>
            </a:lvl3pPr>
            <a:lvl4pPr>
              <a:defRPr sz="1400">
                <a:latin typeface="Verdana" pitchFamily="34" charset="0"/>
              </a:defRPr>
            </a:lvl4pPr>
            <a:lvl5pPr>
              <a:defRPr sz="1200">
                <a:latin typeface="Verdana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2228296" y="1899822"/>
            <a:ext cx="3151572" cy="4235230"/>
          </a:xfrm>
        </p:spPr>
        <p:txBody>
          <a:bodyPr>
            <a:normAutofit/>
          </a:bodyPr>
          <a:lstStyle>
            <a:lvl1pPr>
              <a:defRPr sz="2000"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600">
                <a:latin typeface="Verdana" pitchFamily="34" charset="0"/>
              </a:defRPr>
            </a:lvl3pPr>
            <a:lvl4pPr>
              <a:defRPr sz="1400">
                <a:latin typeface="Verdana" pitchFamily="34" charset="0"/>
              </a:defRPr>
            </a:lvl4pPr>
            <a:lvl5pPr>
              <a:defRPr sz="1200">
                <a:latin typeface="Verdana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67"/>
          <a:stretch>
            <a:fillRect/>
          </a:stretch>
        </p:blipFill>
        <p:spPr>
          <a:xfrm>
            <a:off x="296340" y="0"/>
            <a:ext cx="1761743" cy="15003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17" name="Subtitle 2"/>
          <p:cNvSpPr>
            <a:spLocks noGrp="1"/>
          </p:cNvSpPr>
          <p:nvPr userDrawn="1">
            <p:ph type="subTitle" idx="1"/>
          </p:nvPr>
        </p:nvSpPr>
        <p:spPr>
          <a:xfrm>
            <a:off x="2610034" y="4874580"/>
            <a:ext cx="5162365" cy="838200"/>
          </a:xfrm>
        </p:spPr>
        <p:txBody>
          <a:bodyPr>
            <a:noAutofit/>
          </a:bodyPr>
          <a:lstStyle>
            <a:lvl1pPr algn="ctr">
              <a:buNone/>
              <a:defRPr>
                <a:latin typeface="+mn-lt"/>
              </a:defRPr>
            </a:lvl1pPr>
          </a:lstStyle>
          <a:p>
            <a:r>
              <a:rPr lang="en-US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to edit Master subtitle style</a:t>
            </a:r>
            <a:endParaRPr lang="lv-LV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Subtitle 2"/>
          <p:cNvSpPr txBox="1">
            <a:spLocks/>
          </p:cNvSpPr>
          <p:nvPr userDrawn="1"/>
        </p:nvSpPr>
        <p:spPr>
          <a:xfrm>
            <a:off x="1371600" y="6096000"/>
            <a:ext cx="6400800" cy="402454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datums, </a:t>
            </a:r>
            <a:r>
              <a:rPr lang="lv-LV" sz="14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Rīgā</a:t>
            </a:r>
            <a:endParaRPr lang="lv-LV" sz="14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67"/>
          <a:stretch>
            <a:fillRect/>
          </a:stretch>
        </p:blipFill>
        <p:spPr>
          <a:xfrm>
            <a:off x="296340" y="0"/>
            <a:ext cx="1761743" cy="1500326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sz="half" idx="14"/>
          </p:nvPr>
        </p:nvSpPr>
        <p:spPr>
          <a:xfrm>
            <a:off x="2601156" y="1899822"/>
            <a:ext cx="5228949" cy="2547891"/>
          </a:xfrm>
        </p:spPr>
        <p:txBody>
          <a:bodyPr>
            <a:normAutofit/>
          </a:bodyPr>
          <a:lstStyle>
            <a:lvl1pPr>
              <a:defRPr sz="2000"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600">
                <a:latin typeface="Verdana" pitchFamily="34" charset="0"/>
              </a:defRPr>
            </a:lvl3pPr>
            <a:lvl4pPr>
              <a:defRPr sz="1400">
                <a:latin typeface="Verdana" pitchFamily="34" charset="0"/>
              </a:defRPr>
            </a:lvl4pPr>
            <a:lvl5pPr>
              <a:defRPr sz="1200">
                <a:latin typeface="Verdana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0501" y="6374124"/>
            <a:ext cx="1238435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3108-12F3-4607-9E2A-C61C9AABADD7}" type="datetime1">
              <a:rPr lang="lv-LV" smtClean="0"/>
              <a:pPr/>
              <a:t>2017.04.19.</a:t>
            </a:fld>
            <a:r>
              <a:rPr lang="lv-LV" dirty="0" smtClean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92697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prezentācijas nosaukums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6334" y="6356369"/>
            <a:ext cx="510466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39575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71"/>
          <a:stretch>
            <a:fillRect/>
          </a:stretch>
        </p:blipFill>
        <p:spPr>
          <a:xfrm>
            <a:off x="2667000" y="1"/>
            <a:ext cx="3777632" cy="301751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5013960"/>
            <a:ext cx="6400800" cy="838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lv-LV" sz="1600" b="1" dirty="0" smtClean="0">
                <a:solidFill>
                  <a:srgbClr val="002060"/>
                </a:solidFill>
                <a:latin typeface="Verdana" pitchFamily="34" charset="0"/>
                <a:cs typeface="Times New Roman" panose="02020603050405020304" pitchFamily="18" charset="0"/>
              </a:rPr>
              <a:t>Naturalizācijas pārvalde</a:t>
            </a:r>
            <a:endParaRPr lang="lv-LV" sz="1600" b="1" dirty="0">
              <a:solidFill>
                <a:srgbClr val="002060"/>
              </a:solidFill>
              <a:latin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600456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b="1" dirty="0" smtClean="0">
                <a:solidFill>
                  <a:srgbClr val="002060"/>
                </a:solidFill>
                <a:latin typeface="Verdana" pitchFamily="34" charset="0"/>
                <a:cs typeface="Times New Roman" panose="02020603050405020304" pitchFamily="18" charset="0"/>
              </a:rPr>
              <a:t>19.04.2017. </a:t>
            </a:r>
            <a:endParaRPr lang="lv-LV" sz="1400" b="1" dirty="0">
              <a:solidFill>
                <a:srgbClr val="002060"/>
              </a:solidFill>
              <a:latin typeface="Verdana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69616" y="317754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lv-LV" sz="3200" b="1" dirty="0" smtClean="0">
                <a:solidFill>
                  <a:srgbClr val="002060"/>
                </a:solidFill>
                <a:latin typeface="Verdana" pitchFamily="34" charset="0"/>
                <a:cs typeface="Times New Roman" panose="02020603050405020304" pitchFamily="18" charset="0"/>
              </a:rPr>
              <a:t>Naturalizācijas process: galvenie rādītāji un tendences</a:t>
            </a:r>
            <a:endParaRPr lang="lv-LV" sz="3200" b="1" dirty="0">
              <a:solidFill>
                <a:srgbClr val="002060"/>
              </a:solidFill>
              <a:latin typeface="Verdan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41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4038" y="0"/>
            <a:ext cx="6415119" cy="1022365"/>
          </a:xfrm>
        </p:spPr>
        <p:txBody>
          <a:bodyPr/>
          <a:lstStyle/>
          <a:p>
            <a:r>
              <a:rPr lang="lv-LV" b="1" dirty="0" smtClean="0">
                <a:solidFill>
                  <a:srgbClr val="002060"/>
                </a:solidFill>
              </a:rPr>
              <a:t>Naturalizēto</a:t>
            </a:r>
            <a:r>
              <a:rPr lang="lv-LV" b="1" dirty="0" smtClean="0"/>
              <a:t> </a:t>
            </a:r>
            <a:r>
              <a:rPr lang="lv-LV" b="1" dirty="0" smtClean="0">
                <a:solidFill>
                  <a:srgbClr val="002060"/>
                </a:solidFill>
              </a:rPr>
              <a:t>personu skaits</a:t>
            </a:r>
            <a:br>
              <a:rPr lang="lv-LV" b="1" dirty="0" smtClean="0">
                <a:solidFill>
                  <a:srgbClr val="002060"/>
                </a:solidFill>
              </a:rPr>
            </a:br>
            <a:r>
              <a:rPr lang="lv-LV" sz="1800" b="1" dirty="0" smtClean="0">
                <a:solidFill>
                  <a:srgbClr val="002060"/>
                </a:solidFill>
              </a:rPr>
              <a:t>(pēdējie 5 gadi)</a:t>
            </a:r>
            <a:endParaRPr lang="lv-LV" sz="1800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292" y="6364126"/>
            <a:ext cx="998738" cy="3651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PMLP Naturalizācijas pārvalde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645354"/>
              </p:ext>
            </p:extLst>
          </p:nvPr>
        </p:nvGraphicFramePr>
        <p:xfrm>
          <a:off x="708454" y="1589904"/>
          <a:ext cx="7129849" cy="446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082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2897" y="334416"/>
            <a:ext cx="7175157" cy="621174"/>
          </a:xfrm>
        </p:spPr>
        <p:txBody>
          <a:bodyPr>
            <a:normAutofit fontScale="90000"/>
          </a:bodyPr>
          <a:lstStyle/>
          <a:p>
            <a:r>
              <a:rPr lang="lv-LV" b="1" dirty="0" smtClean="0">
                <a:solidFill>
                  <a:srgbClr val="002060"/>
                </a:solidFill>
              </a:rPr>
              <a:t>Pilsonības pretendentu sadalījums pēc vecuma grupām</a:t>
            </a:r>
            <a:endParaRPr lang="lv-LV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9951" y="6364125"/>
            <a:ext cx="998738" cy="3651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PMLP Naturalizācijas pārvalde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110733"/>
              </p:ext>
            </p:extLst>
          </p:nvPr>
        </p:nvGraphicFramePr>
        <p:xfrm>
          <a:off x="-109012" y="1754659"/>
          <a:ext cx="4730439" cy="3822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261430"/>
              </p:ext>
            </p:extLst>
          </p:nvPr>
        </p:nvGraphicFramePr>
        <p:xfrm>
          <a:off x="4003782" y="1828737"/>
          <a:ext cx="5281182" cy="3871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743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536" y="334415"/>
            <a:ext cx="6415119" cy="604699"/>
          </a:xfrm>
        </p:spPr>
        <p:txBody>
          <a:bodyPr>
            <a:normAutofit fontScale="90000"/>
          </a:bodyPr>
          <a:lstStyle/>
          <a:p>
            <a:r>
              <a:rPr lang="lv-LV" b="1" dirty="0" smtClean="0">
                <a:solidFill>
                  <a:srgbClr val="002060"/>
                </a:solidFill>
              </a:rPr>
              <a:t>Sadalījums pēc samaksātā valsts nodevas apmēra 2016.g. (</a:t>
            </a:r>
            <a:r>
              <a:rPr lang="lv-LV" b="1" i="1" dirty="0" err="1" smtClean="0">
                <a:solidFill>
                  <a:srgbClr val="002060"/>
                </a:solidFill>
              </a:rPr>
              <a:t>euro</a:t>
            </a:r>
            <a:r>
              <a:rPr lang="lv-LV" b="1" dirty="0" smtClean="0">
                <a:solidFill>
                  <a:srgbClr val="002060"/>
                </a:solidFill>
              </a:rPr>
              <a:t>)</a:t>
            </a:r>
            <a:endParaRPr lang="lv-LV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3432" y="6364125"/>
            <a:ext cx="998738" cy="3651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PMLP Naturalizācijas pārvalde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359829"/>
              </p:ext>
            </p:extLst>
          </p:nvPr>
        </p:nvGraphicFramePr>
        <p:xfrm>
          <a:off x="115330" y="1589904"/>
          <a:ext cx="8571471" cy="4536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803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536" y="140043"/>
            <a:ext cx="6415119" cy="444843"/>
          </a:xfrm>
        </p:spPr>
        <p:txBody>
          <a:bodyPr>
            <a:normAutofit fontScale="90000"/>
          </a:bodyPr>
          <a:lstStyle/>
          <a:p>
            <a:r>
              <a:rPr lang="lv-LV" b="1" dirty="0" smtClean="0">
                <a:solidFill>
                  <a:srgbClr val="002060"/>
                </a:solidFill>
              </a:rPr>
              <a:t>Naturalizācijas pārbaužu rezultāti (%)</a:t>
            </a:r>
            <a:endParaRPr lang="lv-LV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01598" y="6557319"/>
            <a:ext cx="2895600" cy="171930"/>
          </a:xfrm>
        </p:spPr>
        <p:txBody>
          <a:bodyPr/>
          <a:lstStyle/>
          <a:p>
            <a:r>
              <a:rPr lang="lv-LV" dirty="0"/>
              <a:t>PMLP Naturalizācijas </a:t>
            </a:r>
            <a:r>
              <a:rPr lang="lv-LV" dirty="0" smtClean="0"/>
              <a:t>pārvalde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583576"/>
              </p:ext>
            </p:extLst>
          </p:nvPr>
        </p:nvGraphicFramePr>
        <p:xfrm>
          <a:off x="263612" y="1474573"/>
          <a:ext cx="3431100" cy="24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200044"/>
              </p:ext>
            </p:extLst>
          </p:nvPr>
        </p:nvGraphicFramePr>
        <p:xfrm>
          <a:off x="0" y="4013490"/>
          <a:ext cx="4094205" cy="2543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166587"/>
              </p:ext>
            </p:extLst>
          </p:nvPr>
        </p:nvGraphicFramePr>
        <p:xfrm>
          <a:off x="4019703" y="1293341"/>
          <a:ext cx="4604952" cy="2669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496024"/>
              </p:ext>
            </p:extLst>
          </p:nvPr>
        </p:nvGraphicFramePr>
        <p:xfrm>
          <a:off x="4287797" y="3912973"/>
          <a:ext cx="4230127" cy="2702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6078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503" y="482696"/>
            <a:ext cx="6738190" cy="777693"/>
          </a:xfrm>
        </p:spPr>
        <p:txBody>
          <a:bodyPr>
            <a:normAutofit fontScale="90000"/>
          </a:bodyPr>
          <a:lstStyle/>
          <a:p>
            <a:r>
              <a:rPr lang="lv-LV" sz="2700" b="1" dirty="0" smtClean="0">
                <a:solidFill>
                  <a:srgbClr val="002060"/>
                </a:solidFill>
              </a:rPr>
              <a:t>Latviešu valodas zināšanas</a:t>
            </a:r>
            <a:r>
              <a:rPr lang="lv-LV" sz="2700" b="1" dirty="0">
                <a:solidFill>
                  <a:srgbClr val="002060"/>
                </a:solidFill>
              </a:rPr>
              <a:t/>
            </a:r>
            <a:br>
              <a:rPr lang="lv-LV" sz="2700" b="1" dirty="0">
                <a:solidFill>
                  <a:srgbClr val="002060"/>
                </a:solidFill>
              </a:rPr>
            </a:br>
            <a:r>
              <a:rPr lang="lv-LV" sz="2200" b="1" dirty="0" smtClean="0">
                <a:solidFill>
                  <a:srgbClr val="002060"/>
                </a:solidFill>
              </a:rPr>
              <a:t>Nepilsoņu aptauju rezultāti</a:t>
            </a:r>
            <a:r>
              <a:rPr lang="lv-LV" b="1" dirty="0" smtClean="0">
                <a:solidFill>
                  <a:srgbClr val="002060"/>
                </a:solidFill>
              </a:rPr>
              <a:t/>
            </a:r>
            <a:br>
              <a:rPr lang="lv-LV" b="1" dirty="0" smtClean="0">
                <a:solidFill>
                  <a:srgbClr val="002060"/>
                </a:solidFill>
              </a:rPr>
            </a:br>
            <a:endParaRPr lang="lv-LV" sz="2000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367" y="6364125"/>
            <a:ext cx="998738" cy="3651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PMLP Naturalizācijas pārvalde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136292"/>
              </p:ext>
            </p:extLst>
          </p:nvPr>
        </p:nvGraphicFramePr>
        <p:xfrm>
          <a:off x="716692" y="1515762"/>
          <a:ext cx="7970109" cy="484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44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2324" y="334415"/>
            <a:ext cx="6812331" cy="662363"/>
          </a:xfrm>
        </p:spPr>
        <p:txBody>
          <a:bodyPr>
            <a:normAutofit fontScale="90000"/>
          </a:bodyPr>
          <a:lstStyle/>
          <a:p>
            <a:r>
              <a:rPr lang="lv-LV" b="1" dirty="0" smtClean="0">
                <a:solidFill>
                  <a:srgbClr val="002060"/>
                </a:solidFill>
              </a:rPr>
              <a:t>Latviešu valodas zināšanas (pēc vecuma)</a:t>
            </a:r>
            <a:br>
              <a:rPr lang="lv-LV" b="1" dirty="0" smtClean="0">
                <a:solidFill>
                  <a:srgbClr val="002060"/>
                </a:solidFill>
              </a:rPr>
            </a:br>
            <a:r>
              <a:rPr lang="lv-LV" sz="2200" b="1" dirty="0" smtClean="0">
                <a:solidFill>
                  <a:srgbClr val="002060"/>
                </a:solidFill>
              </a:rPr>
              <a:t>Nepilsoņu aptauja 2016.g.</a:t>
            </a:r>
            <a:endParaRPr lang="lv-LV" sz="2200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PMLP Naturalizācijas pārvalde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931689"/>
              </p:ext>
            </p:extLst>
          </p:nvPr>
        </p:nvGraphicFramePr>
        <p:xfrm>
          <a:off x="972065" y="1565190"/>
          <a:ext cx="7125133" cy="4560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237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536" y="334416"/>
            <a:ext cx="6415119" cy="654126"/>
          </a:xfrm>
        </p:spPr>
        <p:txBody>
          <a:bodyPr>
            <a:normAutofit fontScale="90000"/>
          </a:bodyPr>
          <a:lstStyle/>
          <a:p>
            <a:r>
              <a:rPr lang="lv-LV" b="1" dirty="0">
                <a:solidFill>
                  <a:srgbClr val="002060"/>
                </a:solidFill>
              </a:rPr>
              <a:t/>
            </a:r>
            <a:br>
              <a:rPr lang="lv-LV" b="1" dirty="0">
                <a:solidFill>
                  <a:srgbClr val="002060"/>
                </a:solidFill>
              </a:rPr>
            </a:br>
            <a:r>
              <a:rPr lang="lv-LV" sz="2700" b="1" dirty="0">
                <a:solidFill>
                  <a:srgbClr val="002060"/>
                </a:solidFill>
              </a:rPr>
              <a:t>Latviešu </a:t>
            </a:r>
            <a:r>
              <a:rPr lang="lv-LV" sz="2700" b="1" dirty="0" smtClean="0">
                <a:solidFill>
                  <a:srgbClr val="002060"/>
                </a:solidFill>
              </a:rPr>
              <a:t>valodas </a:t>
            </a:r>
            <a:r>
              <a:rPr lang="lv-LV" sz="2700" b="1" dirty="0">
                <a:solidFill>
                  <a:srgbClr val="002060"/>
                </a:solidFill>
              </a:rPr>
              <a:t>lietojums</a:t>
            </a:r>
            <a:r>
              <a:rPr lang="lv-LV" sz="2000" b="1" dirty="0">
                <a:solidFill>
                  <a:srgbClr val="002060"/>
                </a:solidFill>
              </a:rPr>
              <a:t/>
            </a:r>
            <a:br>
              <a:rPr lang="lv-LV" sz="2000" b="1" dirty="0">
                <a:solidFill>
                  <a:srgbClr val="002060"/>
                </a:solidFill>
              </a:rPr>
            </a:br>
            <a:r>
              <a:rPr lang="lv-LV" sz="2000" b="1" dirty="0">
                <a:solidFill>
                  <a:srgbClr val="002060"/>
                </a:solidFill>
              </a:rPr>
              <a:t>Nepilsoņu aptauju rezultāti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4184" y="6364126"/>
            <a:ext cx="568411" cy="3651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PMLP Naturalizācijas </a:t>
            </a:r>
            <a:r>
              <a:rPr lang="lv-LV" dirty="0" smtClean="0"/>
              <a:t>pārvalde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726095"/>
              </p:ext>
            </p:extLst>
          </p:nvPr>
        </p:nvGraphicFramePr>
        <p:xfrm>
          <a:off x="914401" y="1696996"/>
          <a:ext cx="7772400" cy="4429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906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824" y="276751"/>
            <a:ext cx="7247502" cy="703553"/>
          </a:xfrm>
        </p:spPr>
        <p:txBody>
          <a:bodyPr>
            <a:normAutofit fontScale="90000"/>
          </a:bodyPr>
          <a:lstStyle/>
          <a:p>
            <a:r>
              <a:rPr lang="lv-LV" sz="1600" b="1" dirty="0" smtClean="0">
                <a:solidFill>
                  <a:srgbClr val="002060"/>
                </a:solidFill>
              </a:rPr>
              <a:t/>
            </a:r>
            <a:br>
              <a:rPr lang="lv-LV" sz="1600" b="1" dirty="0" smtClean="0">
                <a:solidFill>
                  <a:srgbClr val="002060"/>
                </a:solidFill>
              </a:rPr>
            </a:br>
            <a:r>
              <a:rPr lang="lv-LV" sz="2200" b="1" dirty="0" smtClean="0">
                <a:solidFill>
                  <a:srgbClr val="002060"/>
                </a:solidFill>
              </a:rPr>
              <a:t>Vai tuvākajā laikā plāno iegūt Latvijas pilsonību</a:t>
            </a:r>
            <a:r>
              <a:rPr lang="lv-LV" sz="2200" b="1" dirty="0">
                <a:solidFill>
                  <a:srgbClr val="002060"/>
                </a:solidFill>
              </a:rPr>
              <a:t>?</a:t>
            </a:r>
            <a:r>
              <a:rPr lang="lv-LV" sz="1600" b="1" dirty="0">
                <a:solidFill>
                  <a:srgbClr val="002060"/>
                </a:solidFill>
              </a:rPr>
              <a:t/>
            </a:r>
            <a:br>
              <a:rPr lang="lv-LV" sz="1600" b="1" dirty="0">
                <a:solidFill>
                  <a:srgbClr val="002060"/>
                </a:solidFill>
              </a:rPr>
            </a:br>
            <a:r>
              <a:rPr lang="lv-LV" sz="2000" b="1" dirty="0">
                <a:solidFill>
                  <a:srgbClr val="002060"/>
                </a:solidFill>
              </a:rPr>
              <a:t>Nepilsoņu aptauju rezultāti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7086" y="6364125"/>
            <a:ext cx="998738" cy="3651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 smtClean="0"/>
          </a:p>
          <a:p>
            <a:r>
              <a:rPr lang="lv-LV" dirty="0"/>
              <a:t>PMLP Naturalizācijas pārvalde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996945"/>
              </p:ext>
            </p:extLst>
          </p:nvPr>
        </p:nvGraphicFramePr>
        <p:xfrm>
          <a:off x="1334531" y="1795850"/>
          <a:ext cx="7352270" cy="4330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737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303" y="507411"/>
            <a:ext cx="6415119" cy="645888"/>
          </a:xfrm>
        </p:spPr>
        <p:txBody>
          <a:bodyPr>
            <a:normAutofit fontScale="90000"/>
          </a:bodyPr>
          <a:lstStyle/>
          <a:p>
            <a:r>
              <a:rPr lang="lv-LV" b="1" dirty="0" smtClean="0">
                <a:solidFill>
                  <a:srgbClr val="002060"/>
                </a:solidFill>
              </a:rPr>
              <a:t/>
            </a:r>
            <a:br>
              <a:rPr lang="lv-LV" b="1" dirty="0" smtClean="0">
                <a:solidFill>
                  <a:srgbClr val="002060"/>
                </a:solidFill>
              </a:rPr>
            </a:br>
            <a:r>
              <a:rPr lang="lv-LV" b="1" dirty="0">
                <a:solidFill>
                  <a:srgbClr val="002060"/>
                </a:solidFill>
              </a:rPr>
              <a:t/>
            </a:r>
            <a:br>
              <a:rPr lang="lv-LV" b="1" dirty="0">
                <a:solidFill>
                  <a:srgbClr val="002060"/>
                </a:solidFill>
              </a:rPr>
            </a:br>
            <a:r>
              <a:rPr lang="lv-LV" b="1" dirty="0">
                <a:solidFill>
                  <a:srgbClr val="002060"/>
                </a:solidFill>
              </a:rPr>
              <a:t>Iemesli kāpēc </a:t>
            </a:r>
            <a:r>
              <a:rPr lang="lv-LV" b="1" dirty="0" smtClean="0">
                <a:solidFill>
                  <a:srgbClr val="002060"/>
                </a:solidFill>
              </a:rPr>
              <a:t>nenaturalizējas</a:t>
            </a:r>
            <a:br>
              <a:rPr lang="lv-LV" b="1" dirty="0" smtClean="0">
                <a:solidFill>
                  <a:srgbClr val="002060"/>
                </a:solidFill>
              </a:rPr>
            </a:br>
            <a:r>
              <a:rPr lang="lv-LV" sz="2000" b="1" dirty="0" smtClean="0">
                <a:solidFill>
                  <a:srgbClr val="002060"/>
                </a:solidFill>
              </a:rPr>
              <a:t>Nepilsoņu </a:t>
            </a:r>
            <a:r>
              <a:rPr lang="lv-LV" sz="2000" b="1" dirty="0">
                <a:solidFill>
                  <a:srgbClr val="002060"/>
                </a:solidFill>
              </a:rPr>
              <a:t>aptauju rezultāti </a:t>
            </a:r>
            <a:r>
              <a:rPr lang="lv-LV" b="1" dirty="0" smtClean="0">
                <a:solidFill>
                  <a:srgbClr val="002060"/>
                </a:solidFill>
              </a:rPr>
              <a:t/>
            </a:r>
            <a:br>
              <a:rPr lang="lv-LV" b="1" dirty="0" smtClean="0">
                <a:solidFill>
                  <a:srgbClr val="002060"/>
                </a:solidFill>
              </a:rPr>
            </a:br>
            <a:endParaRPr lang="lv-LV" sz="2000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PMLP Naturalizācijas pārvalde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724071"/>
              </p:ext>
            </p:extLst>
          </p:nvPr>
        </p:nvGraphicFramePr>
        <p:xfrm>
          <a:off x="140043" y="1499286"/>
          <a:ext cx="8814487" cy="4703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674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946" y="565075"/>
            <a:ext cx="7414054" cy="728266"/>
          </a:xfrm>
        </p:spPr>
        <p:txBody>
          <a:bodyPr>
            <a:normAutofit fontScale="90000"/>
          </a:bodyPr>
          <a:lstStyle/>
          <a:p>
            <a:r>
              <a:rPr lang="lv-LV" sz="2700" b="1" dirty="0" smtClean="0">
                <a:solidFill>
                  <a:srgbClr val="002060"/>
                </a:solidFill>
              </a:rPr>
              <a:t/>
            </a:r>
            <a:br>
              <a:rPr lang="lv-LV" sz="2700" b="1" dirty="0" smtClean="0">
                <a:solidFill>
                  <a:srgbClr val="002060"/>
                </a:solidFill>
              </a:rPr>
            </a:br>
            <a:r>
              <a:rPr lang="lv-LV" b="1" dirty="0" smtClean="0">
                <a:solidFill>
                  <a:srgbClr val="002060"/>
                </a:solidFill>
              </a:rPr>
              <a:t>Vai ir pieejama visa nepieciešama informācija?</a:t>
            </a:r>
            <a:r>
              <a:rPr lang="lv-LV" sz="1800" b="1" dirty="0">
                <a:solidFill>
                  <a:srgbClr val="002060"/>
                </a:solidFill>
              </a:rPr>
              <a:t/>
            </a:r>
            <a:br>
              <a:rPr lang="lv-LV" sz="1800" b="1" dirty="0">
                <a:solidFill>
                  <a:srgbClr val="002060"/>
                </a:solidFill>
              </a:rPr>
            </a:br>
            <a:r>
              <a:rPr lang="lv-LV" sz="1800" b="1" dirty="0">
                <a:solidFill>
                  <a:srgbClr val="002060"/>
                </a:solidFill>
              </a:rPr>
              <a:t>Nepilsoņu aptauju rezultāti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PMLP Naturalizācijas </a:t>
            </a:r>
            <a:r>
              <a:rPr lang="lv-LV" dirty="0" smtClean="0"/>
              <a:t>pārvalde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040630"/>
              </p:ext>
            </p:extLst>
          </p:nvPr>
        </p:nvGraphicFramePr>
        <p:xfrm>
          <a:off x="708455" y="1664044"/>
          <a:ext cx="7978346" cy="446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65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307" y="326178"/>
            <a:ext cx="6415119" cy="752980"/>
          </a:xfrm>
        </p:spPr>
        <p:txBody>
          <a:bodyPr>
            <a:normAutofit/>
          </a:bodyPr>
          <a:lstStyle/>
          <a:p>
            <a:pPr algn="ctr"/>
            <a:r>
              <a:rPr lang="lv-LV" sz="2000" b="1" dirty="0" smtClean="0">
                <a:solidFill>
                  <a:srgbClr val="002060"/>
                </a:solidFill>
              </a:rPr>
              <a:t>Latvijas iedzīvotāju sadalījums pēc valstiskās piederības (uz 01.01.2017.)</a:t>
            </a:r>
            <a:endParaRPr lang="lv-LV" sz="2000" b="1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PMLP Naturalizācijas pārvalde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236741"/>
              </p:ext>
            </p:extLst>
          </p:nvPr>
        </p:nvGraphicFramePr>
        <p:xfrm>
          <a:off x="1037968" y="1458097"/>
          <a:ext cx="7685902" cy="4736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720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4038" y="741171"/>
            <a:ext cx="6415119" cy="538796"/>
          </a:xfrm>
        </p:spPr>
        <p:txBody>
          <a:bodyPr>
            <a:normAutofit fontScale="90000"/>
          </a:bodyPr>
          <a:lstStyle/>
          <a:p>
            <a:pPr marL="0" indent="0"/>
            <a:r>
              <a:rPr lang="lv-LV" b="1" dirty="0">
                <a:solidFill>
                  <a:srgbClr val="002060"/>
                </a:solidFill>
              </a:rPr>
              <a:t>Informācijas </a:t>
            </a:r>
            <a:r>
              <a:rPr lang="lv-LV" b="1" dirty="0" smtClean="0">
                <a:solidFill>
                  <a:srgbClr val="002060"/>
                </a:solidFill>
              </a:rPr>
              <a:t>dienas pilsonības pretendentiem</a:t>
            </a:r>
            <a:endParaRPr lang="lv-LV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314" y="1820562"/>
            <a:ext cx="8052485" cy="4543564"/>
          </a:xfrm>
        </p:spPr>
        <p:txBody>
          <a:bodyPr/>
          <a:lstStyle/>
          <a:p>
            <a:pPr marL="0" indent="0">
              <a:buNone/>
            </a:pPr>
            <a:r>
              <a:rPr lang="lv-LV" sz="1800" b="1" dirty="0" smtClean="0">
                <a:solidFill>
                  <a:srgbClr val="002060"/>
                </a:solidFill>
              </a:rPr>
              <a:t>2014.g. – 71 </a:t>
            </a:r>
          </a:p>
          <a:p>
            <a:r>
              <a:rPr lang="lv-LV" sz="1600" dirty="0" smtClean="0">
                <a:solidFill>
                  <a:srgbClr val="002060"/>
                </a:solidFill>
              </a:rPr>
              <a:t>Rīga, Daugavpils, Liepāja</a:t>
            </a:r>
          </a:p>
          <a:p>
            <a:pPr marL="0" indent="0">
              <a:buNone/>
            </a:pPr>
            <a:r>
              <a:rPr lang="lv-LV" sz="1800" b="1" dirty="0" smtClean="0">
                <a:solidFill>
                  <a:srgbClr val="002060"/>
                </a:solidFill>
              </a:rPr>
              <a:t>2015.g. – 87</a:t>
            </a:r>
          </a:p>
          <a:p>
            <a:r>
              <a:rPr lang="lv-LV" sz="1600" dirty="0" smtClean="0">
                <a:solidFill>
                  <a:srgbClr val="002060"/>
                </a:solidFill>
              </a:rPr>
              <a:t>Rīga, Daugavpils, Liepāja, Valmiera</a:t>
            </a:r>
          </a:p>
          <a:p>
            <a:r>
              <a:rPr lang="lv-LV" sz="1600" dirty="0" smtClean="0">
                <a:solidFill>
                  <a:srgbClr val="002060"/>
                </a:solidFill>
              </a:rPr>
              <a:t>Bauska, Jēkabpils, Dobele, Saldus</a:t>
            </a:r>
          </a:p>
          <a:p>
            <a:pPr marL="0" indent="0">
              <a:buNone/>
            </a:pPr>
            <a:r>
              <a:rPr lang="lv-LV" sz="1800" b="1" dirty="0" smtClean="0">
                <a:solidFill>
                  <a:srgbClr val="002060"/>
                </a:solidFill>
              </a:rPr>
              <a:t>2016.g. – 92 </a:t>
            </a:r>
          </a:p>
          <a:p>
            <a:r>
              <a:rPr lang="lv-LV" sz="1600" dirty="0" smtClean="0">
                <a:solidFill>
                  <a:srgbClr val="002060"/>
                </a:solidFill>
              </a:rPr>
              <a:t>Rīga, Daugavpils, Liepāja, Ventspils, Jūrmala</a:t>
            </a:r>
          </a:p>
          <a:p>
            <a:r>
              <a:rPr lang="lv-LV" sz="1600" dirty="0" smtClean="0">
                <a:solidFill>
                  <a:srgbClr val="002060"/>
                </a:solidFill>
              </a:rPr>
              <a:t>Valmiera, Dobele, Tukums</a:t>
            </a:r>
          </a:p>
          <a:p>
            <a:r>
              <a:rPr lang="lv-LV" sz="1600" dirty="0" smtClean="0">
                <a:solidFill>
                  <a:srgbClr val="002060"/>
                </a:solidFill>
              </a:rPr>
              <a:t>Konsultācijas ir iespējams saņemt arī jebkurā no </a:t>
            </a:r>
            <a:r>
              <a:rPr lang="lv-LV" sz="1600" b="1" dirty="0" smtClean="0">
                <a:solidFill>
                  <a:srgbClr val="002060"/>
                </a:solidFill>
              </a:rPr>
              <a:t>30 PMLP </a:t>
            </a:r>
            <a:r>
              <a:rPr lang="lv-LV" sz="1600" dirty="0" smtClean="0">
                <a:solidFill>
                  <a:srgbClr val="002060"/>
                </a:solidFill>
              </a:rPr>
              <a:t>teritoriālajām nodaļām;</a:t>
            </a:r>
          </a:p>
          <a:p>
            <a:r>
              <a:rPr lang="lv-LV" sz="1600" dirty="0">
                <a:solidFill>
                  <a:srgbClr val="002060"/>
                </a:solidFill>
              </a:rPr>
              <a:t>I</a:t>
            </a:r>
            <a:r>
              <a:rPr lang="lv-LV" sz="1600" dirty="0" smtClean="0">
                <a:solidFill>
                  <a:srgbClr val="002060"/>
                </a:solidFill>
              </a:rPr>
              <a:t>nformācija PMLP mājaslapā;</a:t>
            </a:r>
          </a:p>
          <a:p>
            <a:r>
              <a:rPr lang="lv-LV" sz="1600" dirty="0" smtClean="0">
                <a:solidFill>
                  <a:srgbClr val="002060"/>
                </a:solidFill>
              </a:rPr>
              <a:t>Bezmaksas informatīvie bukleti;</a:t>
            </a:r>
          </a:p>
          <a:p>
            <a:r>
              <a:rPr lang="lv-LV" sz="1600" dirty="0">
                <a:solidFill>
                  <a:srgbClr val="002060"/>
                </a:solidFill>
              </a:rPr>
              <a:t>T</a:t>
            </a:r>
            <a:r>
              <a:rPr lang="lv-LV" sz="1600" dirty="0" smtClean="0">
                <a:solidFill>
                  <a:srgbClr val="002060"/>
                </a:solidFill>
              </a:rPr>
              <a:t>elefoniski, zvanot uz 8300 vai Naturalizācijas pārvaldei.</a:t>
            </a:r>
          </a:p>
          <a:p>
            <a:endParaRPr lang="lv-LV" sz="16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6986" y="6364126"/>
            <a:ext cx="998738" cy="3651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PMLP Naturalizācijas </a:t>
            </a:r>
            <a:r>
              <a:rPr lang="lv-LV" dirty="0" smtClean="0"/>
              <a:t>pārvalde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95132"/>
            <a:ext cx="4050928" cy="239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56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PMLP Naturalizācijas pārvalde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flipH="1">
            <a:off x="2446637" y="2331308"/>
            <a:ext cx="47367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i="1" dirty="0" smtClean="0">
                <a:solidFill>
                  <a:srgbClr val="002060"/>
                </a:solidFill>
              </a:rPr>
              <a:t>Paldies par uzmanību!</a:t>
            </a:r>
            <a:endParaRPr lang="lv-LV" sz="3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76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536" y="334416"/>
            <a:ext cx="6415119" cy="645888"/>
          </a:xfrm>
        </p:spPr>
        <p:txBody>
          <a:bodyPr>
            <a:normAutofit fontScale="90000"/>
          </a:bodyPr>
          <a:lstStyle/>
          <a:p>
            <a:r>
              <a:rPr lang="lv-LV" b="1" dirty="0" smtClean="0">
                <a:solidFill>
                  <a:srgbClr val="002060"/>
                </a:solidFill>
              </a:rPr>
              <a:t>Nepilsoņu skaita izmaiņas (no 1995.g.)</a:t>
            </a:r>
            <a:endParaRPr lang="lv-LV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5768" y="6354824"/>
            <a:ext cx="998738" cy="3651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PMLP Naturalizācijas pārvalde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671455"/>
              </p:ext>
            </p:extLst>
          </p:nvPr>
        </p:nvGraphicFramePr>
        <p:xfrm>
          <a:off x="1227437" y="1565190"/>
          <a:ext cx="7459363" cy="4560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654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394" y="6364125"/>
            <a:ext cx="998738" cy="3651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PMLP Naturalizācijas pārvalde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5" name="Freeform 54"/>
          <p:cNvSpPr>
            <a:spLocks/>
          </p:cNvSpPr>
          <p:nvPr/>
        </p:nvSpPr>
        <p:spPr bwMode="auto">
          <a:xfrm>
            <a:off x="1351607" y="1771303"/>
            <a:ext cx="958850" cy="1293812"/>
          </a:xfrm>
          <a:custGeom>
            <a:avLst/>
            <a:gdLst>
              <a:gd name="T0" fmla="*/ 0 w 478"/>
              <a:gd name="T1" fmla="*/ 598 h 639"/>
              <a:gd name="T2" fmla="*/ 12 w 478"/>
              <a:gd name="T3" fmla="*/ 576 h 639"/>
              <a:gd name="T4" fmla="*/ 22 w 478"/>
              <a:gd name="T5" fmla="*/ 558 h 639"/>
              <a:gd name="T6" fmla="*/ 36 w 478"/>
              <a:gd name="T7" fmla="*/ 535 h 639"/>
              <a:gd name="T8" fmla="*/ 43 w 478"/>
              <a:gd name="T9" fmla="*/ 383 h 639"/>
              <a:gd name="T10" fmla="*/ 49 w 478"/>
              <a:gd name="T11" fmla="*/ 309 h 639"/>
              <a:gd name="T12" fmla="*/ 69 w 478"/>
              <a:gd name="T13" fmla="*/ 279 h 639"/>
              <a:gd name="T14" fmla="*/ 87 w 478"/>
              <a:gd name="T15" fmla="*/ 250 h 639"/>
              <a:gd name="T16" fmla="*/ 107 w 478"/>
              <a:gd name="T17" fmla="*/ 228 h 639"/>
              <a:gd name="T18" fmla="*/ 124 w 478"/>
              <a:gd name="T19" fmla="*/ 197 h 639"/>
              <a:gd name="T20" fmla="*/ 166 w 478"/>
              <a:gd name="T21" fmla="*/ 153 h 639"/>
              <a:gd name="T22" fmla="*/ 192 w 478"/>
              <a:gd name="T23" fmla="*/ 75 h 639"/>
              <a:gd name="T24" fmla="*/ 198 w 478"/>
              <a:gd name="T25" fmla="*/ 57 h 639"/>
              <a:gd name="T26" fmla="*/ 233 w 478"/>
              <a:gd name="T27" fmla="*/ 51 h 639"/>
              <a:gd name="T28" fmla="*/ 350 w 478"/>
              <a:gd name="T29" fmla="*/ 35 h 639"/>
              <a:gd name="T30" fmla="*/ 397 w 478"/>
              <a:gd name="T31" fmla="*/ 16 h 639"/>
              <a:gd name="T32" fmla="*/ 413 w 478"/>
              <a:gd name="T33" fmla="*/ 4 h 639"/>
              <a:gd name="T34" fmla="*/ 425 w 478"/>
              <a:gd name="T35" fmla="*/ 0 h 639"/>
              <a:gd name="T36" fmla="*/ 442 w 478"/>
              <a:gd name="T37" fmla="*/ 20 h 639"/>
              <a:gd name="T38" fmla="*/ 447 w 478"/>
              <a:gd name="T39" fmla="*/ 30 h 639"/>
              <a:gd name="T40" fmla="*/ 464 w 478"/>
              <a:gd name="T41" fmla="*/ 37 h 639"/>
              <a:gd name="T42" fmla="*/ 458 w 478"/>
              <a:gd name="T43" fmla="*/ 69 h 639"/>
              <a:gd name="T44" fmla="*/ 472 w 478"/>
              <a:gd name="T45" fmla="*/ 94 h 639"/>
              <a:gd name="T46" fmla="*/ 444 w 478"/>
              <a:gd name="T47" fmla="*/ 130 h 639"/>
              <a:gd name="T48" fmla="*/ 421 w 478"/>
              <a:gd name="T49" fmla="*/ 169 h 639"/>
              <a:gd name="T50" fmla="*/ 383 w 478"/>
              <a:gd name="T51" fmla="*/ 197 h 639"/>
              <a:gd name="T52" fmla="*/ 429 w 478"/>
              <a:gd name="T53" fmla="*/ 228 h 639"/>
              <a:gd name="T54" fmla="*/ 450 w 478"/>
              <a:gd name="T55" fmla="*/ 230 h 639"/>
              <a:gd name="T56" fmla="*/ 468 w 478"/>
              <a:gd name="T57" fmla="*/ 256 h 639"/>
              <a:gd name="T58" fmla="*/ 471 w 478"/>
              <a:gd name="T59" fmla="*/ 292 h 639"/>
              <a:gd name="T60" fmla="*/ 476 w 478"/>
              <a:gd name="T61" fmla="*/ 313 h 639"/>
              <a:gd name="T62" fmla="*/ 478 w 478"/>
              <a:gd name="T63" fmla="*/ 320 h 639"/>
              <a:gd name="T64" fmla="*/ 448 w 478"/>
              <a:gd name="T65" fmla="*/ 364 h 639"/>
              <a:gd name="T66" fmla="*/ 429 w 478"/>
              <a:gd name="T67" fmla="*/ 391 h 639"/>
              <a:gd name="T68" fmla="*/ 419 w 478"/>
              <a:gd name="T69" fmla="*/ 409 h 639"/>
              <a:gd name="T70" fmla="*/ 429 w 478"/>
              <a:gd name="T71" fmla="*/ 427 h 639"/>
              <a:gd name="T72" fmla="*/ 411 w 478"/>
              <a:gd name="T73" fmla="*/ 482 h 639"/>
              <a:gd name="T74" fmla="*/ 383 w 478"/>
              <a:gd name="T75" fmla="*/ 501 h 639"/>
              <a:gd name="T76" fmla="*/ 369 w 478"/>
              <a:gd name="T77" fmla="*/ 499 h 639"/>
              <a:gd name="T78" fmla="*/ 348 w 478"/>
              <a:gd name="T79" fmla="*/ 490 h 639"/>
              <a:gd name="T80" fmla="*/ 332 w 478"/>
              <a:gd name="T81" fmla="*/ 480 h 639"/>
              <a:gd name="T82" fmla="*/ 308 w 478"/>
              <a:gd name="T83" fmla="*/ 497 h 639"/>
              <a:gd name="T84" fmla="*/ 286 w 478"/>
              <a:gd name="T85" fmla="*/ 503 h 639"/>
              <a:gd name="T86" fmla="*/ 203 w 478"/>
              <a:gd name="T87" fmla="*/ 484 h 639"/>
              <a:gd name="T88" fmla="*/ 188 w 478"/>
              <a:gd name="T89" fmla="*/ 474 h 639"/>
              <a:gd name="T90" fmla="*/ 152 w 478"/>
              <a:gd name="T91" fmla="*/ 482 h 639"/>
              <a:gd name="T92" fmla="*/ 93 w 478"/>
              <a:gd name="T93" fmla="*/ 511 h 639"/>
              <a:gd name="T94" fmla="*/ 69 w 478"/>
              <a:gd name="T95" fmla="*/ 560 h 639"/>
              <a:gd name="T96" fmla="*/ 43 w 478"/>
              <a:gd name="T97" fmla="*/ 639 h 639"/>
              <a:gd name="T98" fmla="*/ 14 w 478"/>
              <a:gd name="T99" fmla="*/ 615 h 639"/>
              <a:gd name="T100" fmla="*/ 0 w 478"/>
              <a:gd name="T101" fmla="*/ 598 h 639"/>
              <a:gd name="T102" fmla="*/ 2 w 478"/>
              <a:gd name="T103" fmla="*/ 592 h 639"/>
              <a:gd name="T104" fmla="*/ 0 w 478"/>
              <a:gd name="T105" fmla="*/ 598 h 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8" h="639">
                <a:moveTo>
                  <a:pt x="0" y="598"/>
                </a:moveTo>
                <a:cubicBezTo>
                  <a:pt x="4" y="587"/>
                  <a:pt x="3" y="582"/>
                  <a:pt x="12" y="576"/>
                </a:cubicBezTo>
                <a:cubicBezTo>
                  <a:pt x="15" y="568"/>
                  <a:pt x="14" y="563"/>
                  <a:pt x="22" y="558"/>
                </a:cubicBezTo>
                <a:cubicBezTo>
                  <a:pt x="28" y="548"/>
                  <a:pt x="27" y="541"/>
                  <a:pt x="36" y="535"/>
                </a:cubicBezTo>
                <a:cubicBezTo>
                  <a:pt x="51" y="487"/>
                  <a:pt x="32" y="431"/>
                  <a:pt x="43" y="383"/>
                </a:cubicBezTo>
                <a:cubicBezTo>
                  <a:pt x="44" y="366"/>
                  <a:pt x="47" y="322"/>
                  <a:pt x="49" y="309"/>
                </a:cubicBezTo>
                <a:cubicBezTo>
                  <a:pt x="51" y="301"/>
                  <a:pt x="64" y="286"/>
                  <a:pt x="69" y="279"/>
                </a:cubicBezTo>
                <a:cubicBezTo>
                  <a:pt x="76" y="269"/>
                  <a:pt x="76" y="257"/>
                  <a:pt x="87" y="250"/>
                </a:cubicBezTo>
                <a:cubicBezTo>
                  <a:pt x="92" y="242"/>
                  <a:pt x="100" y="235"/>
                  <a:pt x="107" y="228"/>
                </a:cubicBezTo>
                <a:cubicBezTo>
                  <a:pt x="110" y="216"/>
                  <a:pt x="114" y="205"/>
                  <a:pt x="124" y="197"/>
                </a:cubicBezTo>
                <a:cubicBezTo>
                  <a:pt x="135" y="181"/>
                  <a:pt x="152" y="167"/>
                  <a:pt x="166" y="153"/>
                </a:cubicBezTo>
                <a:cubicBezTo>
                  <a:pt x="175" y="126"/>
                  <a:pt x="176" y="100"/>
                  <a:pt x="192" y="75"/>
                </a:cubicBezTo>
                <a:cubicBezTo>
                  <a:pt x="196" y="70"/>
                  <a:pt x="192" y="59"/>
                  <a:pt x="198" y="57"/>
                </a:cubicBezTo>
                <a:cubicBezTo>
                  <a:pt x="217" y="50"/>
                  <a:pt x="205" y="53"/>
                  <a:pt x="233" y="51"/>
                </a:cubicBezTo>
                <a:cubicBezTo>
                  <a:pt x="279" y="36"/>
                  <a:pt x="288" y="37"/>
                  <a:pt x="350" y="35"/>
                </a:cubicBezTo>
                <a:cubicBezTo>
                  <a:pt x="365" y="30"/>
                  <a:pt x="383" y="25"/>
                  <a:pt x="397" y="16"/>
                </a:cubicBezTo>
                <a:cubicBezTo>
                  <a:pt x="401" y="10"/>
                  <a:pt x="406" y="7"/>
                  <a:pt x="413" y="4"/>
                </a:cubicBezTo>
                <a:cubicBezTo>
                  <a:pt x="417" y="2"/>
                  <a:pt x="425" y="0"/>
                  <a:pt x="425" y="0"/>
                </a:cubicBezTo>
                <a:cubicBezTo>
                  <a:pt x="454" y="4"/>
                  <a:pt x="429" y="6"/>
                  <a:pt x="442" y="20"/>
                </a:cubicBezTo>
                <a:cubicBezTo>
                  <a:pt x="445" y="23"/>
                  <a:pt x="443" y="28"/>
                  <a:pt x="447" y="30"/>
                </a:cubicBezTo>
                <a:cubicBezTo>
                  <a:pt x="448" y="32"/>
                  <a:pt x="464" y="35"/>
                  <a:pt x="464" y="37"/>
                </a:cubicBezTo>
                <a:cubicBezTo>
                  <a:pt x="465" y="49"/>
                  <a:pt x="456" y="57"/>
                  <a:pt x="458" y="69"/>
                </a:cubicBezTo>
                <a:cubicBezTo>
                  <a:pt x="460" y="76"/>
                  <a:pt x="469" y="85"/>
                  <a:pt x="472" y="94"/>
                </a:cubicBezTo>
                <a:cubicBezTo>
                  <a:pt x="469" y="141"/>
                  <a:pt x="476" y="119"/>
                  <a:pt x="444" y="130"/>
                </a:cubicBezTo>
                <a:cubicBezTo>
                  <a:pt x="437" y="142"/>
                  <a:pt x="435" y="164"/>
                  <a:pt x="421" y="169"/>
                </a:cubicBezTo>
                <a:cubicBezTo>
                  <a:pt x="410" y="186"/>
                  <a:pt x="398" y="187"/>
                  <a:pt x="383" y="197"/>
                </a:cubicBezTo>
                <a:cubicBezTo>
                  <a:pt x="372" y="215"/>
                  <a:pt x="415" y="226"/>
                  <a:pt x="429" y="228"/>
                </a:cubicBezTo>
                <a:cubicBezTo>
                  <a:pt x="436" y="229"/>
                  <a:pt x="443" y="229"/>
                  <a:pt x="450" y="230"/>
                </a:cubicBezTo>
                <a:cubicBezTo>
                  <a:pt x="465" y="240"/>
                  <a:pt x="462" y="238"/>
                  <a:pt x="468" y="256"/>
                </a:cubicBezTo>
                <a:cubicBezTo>
                  <a:pt x="469" y="274"/>
                  <a:pt x="469" y="275"/>
                  <a:pt x="471" y="292"/>
                </a:cubicBezTo>
                <a:cubicBezTo>
                  <a:pt x="471" y="294"/>
                  <a:pt x="474" y="311"/>
                  <a:pt x="476" y="313"/>
                </a:cubicBezTo>
                <a:cubicBezTo>
                  <a:pt x="477" y="315"/>
                  <a:pt x="477" y="317"/>
                  <a:pt x="478" y="320"/>
                </a:cubicBezTo>
                <a:cubicBezTo>
                  <a:pt x="475" y="358"/>
                  <a:pt x="473" y="347"/>
                  <a:pt x="448" y="364"/>
                </a:cubicBezTo>
                <a:cubicBezTo>
                  <a:pt x="445" y="372"/>
                  <a:pt x="436" y="387"/>
                  <a:pt x="429" y="391"/>
                </a:cubicBezTo>
                <a:cubicBezTo>
                  <a:pt x="420" y="405"/>
                  <a:pt x="423" y="398"/>
                  <a:pt x="419" y="409"/>
                </a:cubicBezTo>
                <a:cubicBezTo>
                  <a:pt x="421" y="419"/>
                  <a:pt x="420" y="424"/>
                  <a:pt x="429" y="427"/>
                </a:cubicBezTo>
                <a:cubicBezTo>
                  <a:pt x="439" y="462"/>
                  <a:pt x="432" y="468"/>
                  <a:pt x="411" y="482"/>
                </a:cubicBezTo>
                <a:cubicBezTo>
                  <a:pt x="405" y="491"/>
                  <a:pt x="393" y="498"/>
                  <a:pt x="383" y="501"/>
                </a:cubicBezTo>
                <a:cubicBezTo>
                  <a:pt x="378" y="500"/>
                  <a:pt x="369" y="499"/>
                  <a:pt x="369" y="499"/>
                </a:cubicBezTo>
                <a:cubicBezTo>
                  <a:pt x="360" y="497"/>
                  <a:pt x="356" y="496"/>
                  <a:pt x="348" y="490"/>
                </a:cubicBezTo>
                <a:cubicBezTo>
                  <a:pt x="345" y="485"/>
                  <a:pt x="332" y="480"/>
                  <a:pt x="332" y="480"/>
                </a:cubicBezTo>
                <a:cubicBezTo>
                  <a:pt x="320" y="483"/>
                  <a:pt x="318" y="491"/>
                  <a:pt x="308" y="497"/>
                </a:cubicBezTo>
                <a:cubicBezTo>
                  <a:pt x="300" y="501"/>
                  <a:pt x="295" y="501"/>
                  <a:pt x="286" y="503"/>
                </a:cubicBezTo>
                <a:cubicBezTo>
                  <a:pt x="193" y="500"/>
                  <a:pt x="242" y="511"/>
                  <a:pt x="203" y="484"/>
                </a:cubicBezTo>
                <a:cubicBezTo>
                  <a:pt x="200" y="479"/>
                  <a:pt x="188" y="474"/>
                  <a:pt x="188" y="474"/>
                </a:cubicBezTo>
                <a:cubicBezTo>
                  <a:pt x="176" y="476"/>
                  <a:pt x="165" y="480"/>
                  <a:pt x="152" y="482"/>
                </a:cubicBezTo>
                <a:cubicBezTo>
                  <a:pt x="131" y="504"/>
                  <a:pt x="121" y="509"/>
                  <a:pt x="93" y="511"/>
                </a:cubicBezTo>
                <a:cubicBezTo>
                  <a:pt x="76" y="517"/>
                  <a:pt x="79" y="545"/>
                  <a:pt x="69" y="560"/>
                </a:cubicBezTo>
                <a:cubicBezTo>
                  <a:pt x="68" y="591"/>
                  <a:pt x="71" y="621"/>
                  <a:pt x="43" y="639"/>
                </a:cubicBezTo>
                <a:cubicBezTo>
                  <a:pt x="22" y="632"/>
                  <a:pt x="29" y="625"/>
                  <a:pt x="14" y="615"/>
                </a:cubicBezTo>
                <a:cubicBezTo>
                  <a:pt x="10" y="607"/>
                  <a:pt x="4" y="605"/>
                  <a:pt x="0" y="598"/>
                </a:cubicBezTo>
                <a:cubicBezTo>
                  <a:pt x="1" y="596"/>
                  <a:pt x="2" y="592"/>
                  <a:pt x="2" y="592"/>
                </a:cubicBezTo>
                <a:cubicBezTo>
                  <a:pt x="2" y="592"/>
                  <a:pt x="1" y="596"/>
                  <a:pt x="0" y="59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>
            <a:off x="2129482" y="1555403"/>
            <a:ext cx="1035050" cy="1414462"/>
          </a:xfrm>
          <a:custGeom>
            <a:avLst/>
            <a:gdLst>
              <a:gd name="T0" fmla="*/ 116 w 513"/>
              <a:gd name="T1" fmla="*/ 72 h 698"/>
              <a:gd name="T2" fmla="*/ 145 w 513"/>
              <a:gd name="T3" fmla="*/ 57 h 698"/>
              <a:gd name="T4" fmla="*/ 180 w 513"/>
              <a:gd name="T5" fmla="*/ 39 h 698"/>
              <a:gd name="T6" fmla="*/ 218 w 513"/>
              <a:gd name="T7" fmla="*/ 19 h 698"/>
              <a:gd name="T8" fmla="*/ 251 w 513"/>
              <a:gd name="T9" fmla="*/ 7 h 698"/>
              <a:gd name="T10" fmla="*/ 252 w 513"/>
              <a:gd name="T11" fmla="*/ 30 h 698"/>
              <a:gd name="T12" fmla="*/ 269 w 513"/>
              <a:gd name="T13" fmla="*/ 154 h 698"/>
              <a:gd name="T14" fmla="*/ 326 w 513"/>
              <a:gd name="T15" fmla="*/ 212 h 698"/>
              <a:gd name="T16" fmla="*/ 370 w 513"/>
              <a:gd name="T17" fmla="*/ 249 h 698"/>
              <a:gd name="T18" fmla="*/ 438 w 513"/>
              <a:gd name="T19" fmla="*/ 338 h 698"/>
              <a:gd name="T20" fmla="*/ 476 w 513"/>
              <a:gd name="T21" fmla="*/ 371 h 698"/>
              <a:gd name="T22" fmla="*/ 504 w 513"/>
              <a:gd name="T23" fmla="*/ 432 h 698"/>
              <a:gd name="T24" fmla="*/ 475 w 513"/>
              <a:gd name="T25" fmla="*/ 521 h 698"/>
              <a:gd name="T26" fmla="*/ 421 w 513"/>
              <a:gd name="T27" fmla="*/ 560 h 698"/>
              <a:gd name="T28" fmla="*/ 385 w 513"/>
              <a:gd name="T29" fmla="*/ 584 h 698"/>
              <a:gd name="T30" fmla="*/ 353 w 513"/>
              <a:gd name="T31" fmla="*/ 579 h 698"/>
              <a:gd name="T32" fmla="*/ 293 w 513"/>
              <a:gd name="T33" fmla="*/ 613 h 698"/>
              <a:gd name="T34" fmla="*/ 266 w 513"/>
              <a:gd name="T35" fmla="*/ 676 h 698"/>
              <a:gd name="T36" fmla="*/ 205 w 513"/>
              <a:gd name="T37" fmla="*/ 695 h 698"/>
              <a:gd name="T38" fmla="*/ 154 w 513"/>
              <a:gd name="T39" fmla="*/ 689 h 698"/>
              <a:gd name="T40" fmla="*/ 132 w 513"/>
              <a:gd name="T41" fmla="*/ 642 h 698"/>
              <a:gd name="T42" fmla="*/ 116 w 513"/>
              <a:gd name="T43" fmla="*/ 599 h 698"/>
              <a:gd name="T44" fmla="*/ 73 w 513"/>
              <a:gd name="T45" fmla="*/ 570 h 698"/>
              <a:gd name="T46" fmla="*/ 47 w 513"/>
              <a:gd name="T47" fmla="*/ 527 h 698"/>
              <a:gd name="T48" fmla="*/ 58 w 513"/>
              <a:gd name="T49" fmla="*/ 489 h 698"/>
              <a:gd name="T50" fmla="*/ 97 w 513"/>
              <a:gd name="T51" fmla="*/ 453 h 698"/>
              <a:gd name="T52" fmla="*/ 92 w 513"/>
              <a:gd name="T53" fmla="*/ 364 h 698"/>
              <a:gd name="T54" fmla="*/ 35 w 513"/>
              <a:gd name="T55" fmla="*/ 325 h 698"/>
              <a:gd name="T56" fmla="*/ 26 w 513"/>
              <a:gd name="T57" fmla="*/ 297 h 698"/>
              <a:gd name="T58" fmla="*/ 49 w 513"/>
              <a:gd name="T59" fmla="*/ 270 h 698"/>
              <a:gd name="T60" fmla="*/ 91 w 513"/>
              <a:gd name="T61" fmla="*/ 233 h 698"/>
              <a:gd name="T62" fmla="*/ 71 w 513"/>
              <a:gd name="T63" fmla="*/ 129 h 698"/>
              <a:gd name="T64" fmla="*/ 53 w 513"/>
              <a:gd name="T65" fmla="*/ 106 h 698"/>
              <a:gd name="T66" fmla="*/ 92 w 513"/>
              <a:gd name="T67" fmla="*/ 78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13" h="698">
                <a:moveTo>
                  <a:pt x="92" y="78"/>
                </a:moveTo>
                <a:cubicBezTo>
                  <a:pt x="110" y="74"/>
                  <a:pt x="93" y="75"/>
                  <a:pt x="116" y="72"/>
                </a:cubicBezTo>
                <a:cubicBezTo>
                  <a:pt x="123" y="68"/>
                  <a:pt x="125" y="64"/>
                  <a:pt x="132" y="62"/>
                </a:cubicBezTo>
                <a:cubicBezTo>
                  <a:pt x="136" y="60"/>
                  <a:pt x="141" y="59"/>
                  <a:pt x="145" y="57"/>
                </a:cubicBezTo>
                <a:cubicBezTo>
                  <a:pt x="148" y="50"/>
                  <a:pt x="155" y="48"/>
                  <a:pt x="162" y="47"/>
                </a:cubicBezTo>
                <a:cubicBezTo>
                  <a:pt x="168" y="44"/>
                  <a:pt x="174" y="43"/>
                  <a:pt x="180" y="39"/>
                </a:cubicBezTo>
                <a:cubicBezTo>
                  <a:pt x="185" y="32"/>
                  <a:pt x="190" y="30"/>
                  <a:pt x="198" y="28"/>
                </a:cubicBezTo>
                <a:cubicBezTo>
                  <a:pt x="202" y="21"/>
                  <a:pt x="211" y="20"/>
                  <a:pt x="218" y="19"/>
                </a:cubicBezTo>
                <a:cubicBezTo>
                  <a:pt x="224" y="16"/>
                  <a:pt x="230" y="14"/>
                  <a:pt x="236" y="13"/>
                </a:cubicBezTo>
                <a:cubicBezTo>
                  <a:pt x="241" y="10"/>
                  <a:pt x="245" y="8"/>
                  <a:pt x="251" y="7"/>
                </a:cubicBezTo>
                <a:cubicBezTo>
                  <a:pt x="260" y="0"/>
                  <a:pt x="269" y="5"/>
                  <a:pt x="258" y="14"/>
                </a:cubicBezTo>
                <a:cubicBezTo>
                  <a:pt x="257" y="20"/>
                  <a:pt x="256" y="24"/>
                  <a:pt x="252" y="30"/>
                </a:cubicBezTo>
                <a:cubicBezTo>
                  <a:pt x="254" y="132"/>
                  <a:pt x="246" y="94"/>
                  <a:pt x="263" y="138"/>
                </a:cubicBezTo>
                <a:cubicBezTo>
                  <a:pt x="264" y="144"/>
                  <a:pt x="266" y="148"/>
                  <a:pt x="269" y="154"/>
                </a:cubicBezTo>
                <a:cubicBezTo>
                  <a:pt x="271" y="165"/>
                  <a:pt x="283" y="182"/>
                  <a:pt x="294" y="187"/>
                </a:cubicBezTo>
                <a:cubicBezTo>
                  <a:pt x="301" y="197"/>
                  <a:pt x="316" y="203"/>
                  <a:pt x="326" y="212"/>
                </a:cubicBezTo>
                <a:cubicBezTo>
                  <a:pt x="332" y="225"/>
                  <a:pt x="341" y="230"/>
                  <a:pt x="355" y="236"/>
                </a:cubicBezTo>
                <a:cubicBezTo>
                  <a:pt x="361" y="242"/>
                  <a:pt x="361" y="247"/>
                  <a:pt x="370" y="249"/>
                </a:cubicBezTo>
                <a:cubicBezTo>
                  <a:pt x="381" y="255"/>
                  <a:pt x="387" y="274"/>
                  <a:pt x="393" y="285"/>
                </a:cubicBezTo>
                <a:cubicBezTo>
                  <a:pt x="396" y="304"/>
                  <a:pt x="418" y="334"/>
                  <a:pt x="438" y="338"/>
                </a:cubicBezTo>
                <a:cubicBezTo>
                  <a:pt x="447" y="345"/>
                  <a:pt x="452" y="356"/>
                  <a:pt x="462" y="362"/>
                </a:cubicBezTo>
                <a:cubicBezTo>
                  <a:pt x="466" y="369"/>
                  <a:pt x="469" y="370"/>
                  <a:pt x="476" y="371"/>
                </a:cubicBezTo>
                <a:cubicBezTo>
                  <a:pt x="485" y="376"/>
                  <a:pt x="496" y="374"/>
                  <a:pt x="506" y="376"/>
                </a:cubicBezTo>
                <a:cubicBezTo>
                  <a:pt x="507" y="394"/>
                  <a:pt x="512" y="417"/>
                  <a:pt x="504" y="432"/>
                </a:cubicBezTo>
                <a:cubicBezTo>
                  <a:pt x="499" y="457"/>
                  <a:pt x="513" y="479"/>
                  <a:pt x="492" y="492"/>
                </a:cubicBezTo>
                <a:cubicBezTo>
                  <a:pt x="485" y="503"/>
                  <a:pt x="485" y="514"/>
                  <a:pt x="475" y="521"/>
                </a:cubicBezTo>
                <a:cubicBezTo>
                  <a:pt x="471" y="534"/>
                  <a:pt x="454" y="543"/>
                  <a:pt x="440" y="546"/>
                </a:cubicBezTo>
                <a:cubicBezTo>
                  <a:pt x="433" y="550"/>
                  <a:pt x="425" y="552"/>
                  <a:pt x="421" y="560"/>
                </a:cubicBezTo>
                <a:cubicBezTo>
                  <a:pt x="420" y="577"/>
                  <a:pt x="420" y="585"/>
                  <a:pt x="403" y="588"/>
                </a:cubicBezTo>
                <a:cubicBezTo>
                  <a:pt x="396" y="587"/>
                  <a:pt x="392" y="585"/>
                  <a:pt x="385" y="584"/>
                </a:cubicBezTo>
                <a:cubicBezTo>
                  <a:pt x="380" y="581"/>
                  <a:pt x="373" y="577"/>
                  <a:pt x="367" y="573"/>
                </a:cubicBezTo>
                <a:cubicBezTo>
                  <a:pt x="362" y="575"/>
                  <a:pt x="359" y="578"/>
                  <a:pt x="353" y="579"/>
                </a:cubicBezTo>
                <a:cubicBezTo>
                  <a:pt x="347" y="582"/>
                  <a:pt x="339" y="584"/>
                  <a:pt x="332" y="585"/>
                </a:cubicBezTo>
                <a:cubicBezTo>
                  <a:pt x="319" y="595"/>
                  <a:pt x="310" y="609"/>
                  <a:pt x="293" y="613"/>
                </a:cubicBezTo>
                <a:cubicBezTo>
                  <a:pt x="282" y="617"/>
                  <a:pt x="284" y="618"/>
                  <a:pt x="270" y="619"/>
                </a:cubicBezTo>
                <a:cubicBezTo>
                  <a:pt x="257" y="641"/>
                  <a:pt x="264" y="622"/>
                  <a:pt x="266" y="676"/>
                </a:cubicBezTo>
                <a:cubicBezTo>
                  <a:pt x="263" y="698"/>
                  <a:pt x="262" y="692"/>
                  <a:pt x="236" y="694"/>
                </a:cubicBezTo>
                <a:cubicBezTo>
                  <a:pt x="221" y="697"/>
                  <a:pt x="229" y="697"/>
                  <a:pt x="205" y="695"/>
                </a:cubicBezTo>
                <a:cubicBezTo>
                  <a:pt x="201" y="692"/>
                  <a:pt x="192" y="685"/>
                  <a:pt x="192" y="685"/>
                </a:cubicBezTo>
                <a:cubicBezTo>
                  <a:pt x="179" y="688"/>
                  <a:pt x="167" y="686"/>
                  <a:pt x="154" y="689"/>
                </a:cubicBezTo>
                <a:cubicBezTo>
                  <a:pt x="136" y="688"/>
                  <a:pt x="131" y="687"/>
                  <a:pt x="125" y="671"/>
                </a:cubicBezTo>
                <a:cubicBezTo>
                  <a:pt x="128" y="639"/>
                  <a:pt x="125" y="657"/>
                  <a:pt x="132" y="642"/>
                </a:cubicBezTo>
                <a:cubicBezTo>
                  <a:pt x="130" y="634"/>
                  <a:pt x="130" y="630"/>
                  <a:pt x="124" y="625"/>
                </a:cubicBezTo>
                <a:cubicBezTo>
                  <a:pt x="119" y="615"/>
                  <a:pt x="130" y="601"/>
                  <a:pt x="116" y="599"/>
                </a:cubicBezTo>
                <a:cubicBezTo>
                  <a:pt x="110" y="596"/>
                  <a:pt x="105" y="591"/>
                  <a:pt x="98" y="590"/>
                </a:cubicBezTo>
                <a:cubicBezTo>
                  <a:pt x="89" y="583"/>
                  <a:pt x="82" y="577"/>
                  <a:pt x="73" y="570"/>
                </a:cubicBezTo>
                <a:cubicBezTo>
                  <a:pt x="68" y="554"/>
                  <a:pt x="74" y="552"/>
                  <a:pt x="61" y="542"/>
                </a:cubicBezTo>
                <a:cubicBezTo>
                  <a:pt x="57" y="535"/>
                  <a:pt x="54" y="531"/>
                  <a:pt x="47" y="527"/>
                </a:cubicBezTo>
                <a:cubicBezTo>
                  <a:pt x="42" y="518"/>
                  <a:pt x="42" y="507"/>
                  <a:pt x="50" y="500"/>
                </a:cubicBezTo>
                <a:cubicBezTo>
                  <a:pt x="53" y="493"/>
                  <a:pt x="51" y="490"/>
                  <a:pt x="58" y="489"/>
                </a:cubicBezTo>
                <a:cubicBezTo>
                  <a:pt x="65" y="484"/>
                  <a:pt x="70" y="477"/>
                  <a:pt x="77" y="471"/>
                </a:cubicBezTo>
                <a:cubicBezTo>
                  <a:pt x="81" y="464"/>
                  <a:pt x="89" y="458"/>
                  <a:pt x="97" y="453"/>
                </a:cubicBezTo>
                <a:cubicBezTo>
                  <a:pt x="97" y="450"/>
                  <a:pt x="98" y="390"/>
                  <a:pt x="97" y="408"/>
                </a:cubicBezTo>
                <a:cubicBezTo>
                  <a:pt x="102" y="432"/>
                  <a:pt x="99" y="379"/>
                  <a:pt x="92" y="364"/>
                </a:cubicBezTo>
                <a:cubicBezTo>
                  <a:pt x="89" y="348"/>
                  <a:pt x="82" y="337"/>
                  <a:pt x="65" y="334"/>
                </a:cubicBezTo>
                <a:cubicBezTo>
                  <a:pt x="55" y="329"/>
                  <a:pt x="46" y="326"/>
                  <a:pt x="35" y="325"/>
                </a:cubicBezTo>
                <a:cubicBezTo>
                  <a:pt x="28" y="322"/>
                  <a:pt x="23" y="316"/>
                  <a:pt x="15" y="315"/>
                </a:cubicBezTo>
                <a:cubicBezTo>
                  <a:pt x="0" y="307"/>
                  <a:pt x="17" y="298"/>
                  <a:pt x="26" y="297"/>
                </a:cubicBezTo>
                <a:cubicBezTo>
                  <a:pt x="30" y="291"/>
                  <a:pt x="35" y="286"/>
                  <a:pt x="41" y="282"/>
                </a:cubicBezTo>
                <a:cubicBezTo>
                  <a:pt x="43" y="277"/>
                  <a:pt x="47" y="275"/>
                  <a:pt x="49" y="270"/>
                </a:cubicBezTo>
                <a:cubicBezTo>
                  <a:pt x="50" y="263"/>
                  <a:pt x="52" y="261"/>
                  <a:pt x="58" y="257"/>
                </a:cubicBezTo>
                <a:cubicBezTo>
                  <a:pt x="62" y="238"/>
                  <a:pt x="73" y="235"/>
                  <a:pt x="91" y="233"/>
                </a:cubicBezTo>
                <a:cubicBezTo>
                  <a:pt x="94" y="216"/>
                  <a:pt x="99" y="196"/>
                  <a:pt x="83" y="187"/>
                </a:cubicBezTo>
                <a:cubicBezTo>
                  <a:pt x="82" y="153"/>
                  <a:pt x="97" y="133"/>
                  <a:pt x="71" y="129"/>
                </a:cubicBezTo>
                <a:cubicBezTo>
                  <a:pt x="67" y="122"/>
                  <a:pt x="64" y="122"/>
                  <a:pt x="67" y="114"/>
                </a:cubicBezTo>
                <a:cubicBezTo>
                  <a:pt x="62" y="111"/>
                  <a:pt x="58" y="109"/>
                  <a:pt x="53" y="106"/>
                </a:cubicBezTo>
                <a:cubicBezTo>
                  <a:pt x="57" y="99"/>
                  <a:pt x="60" y="100"/>
                  <a:pt x="68" y="99"/>
                </a:cubicBezTo>
                <a:cubicBezTo>
                  <a:pt x="71" y="98"/>
                  <a:pt x="99" y="83"/>
                  <a:pt x="92" y="7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>
            <a:off x="899170" y="3020665"/>
            <a:ext cx="1069975" cy="1700213"/>
          </a:xfrm>
          <a:custGeom>
            <a:avLst/>
            <a:gdLst>
              <a:gd name="T0" fmla="*/ 81 w 532"/>
              <a:gd name="T1" fmla="*/ 113 h 840"/>
              <a:gd name="T2" fmla="*/ 136 w 532"/>
              <a:gd name="T3" fmla="*/ 76 h 840"/>
              <a:gd name="T4" fmla="*/ 167 w 532"/>
              <a:gd name="T5" fmla="*/ 52 h 840"/>
              <a:gd name="T6" fmla="*/ 188 w 532"/>
              <a:gd name="T7" fmla="*/ 29 h 840"/>
              <a:gd name="T8" fmla="*/ 208 w 532"/>
              <a:gd name="T9" fmla="*/ 7 h 840"/>
              <a:gd name="T10" fmla="*/ 221 w 532"/>
              <a:gd name="T11" fmla="*/ 10 h 840"/>
              <a:gd name="T12" fmla="*/ 252 w 532"/>
              <a:gd name="T13" fmla="*/ 32 h 840"/>
              <a:gd name="T14" fmla="*/ 286 w 532"/>
              <a:gd name="T15" fmla="*/ 53 h 840"/>
              <a:gd name="T16" fmla="*/ 339 w 532"/>
              <a:gd name="T17" fmla="*/ 137 h 840"/>
              <a:gd name="T18" fmla="*/ 365 w 532"/>
              <a:gd name="T19" fmla="*/ 190 h 840"/>
              <a:gd name="T20" fmla="*/ 416 w 532"/>
              <a:gd name="T21" fmla="*/ 230 h 840"/>
              <a:gd name="T22" fmla="*/ 419 w 532"/>
              <a:gd name="T23" fmla="*/ 342 h 840"/>
              <a:gd name="T24" fmla="*/ 460 w 532"/>
              <a:gd name="T25" fmla="*/ 435 h 840"/>
              <a:gd name="T26" fmla="*/ 504 w 532"/>
              <a:gd name="T27" fmla="*/ 455 h 840"/>
              <a:gd name="T28" fmla="*/ 505 w 532"/>
              <a:gd name="T29" fmla="*/ 531 h 840"/>
              <a:gd name="T30" fmla="*/ 470 w 532"/>
              <a:gd name="T31" fmla="*/ 586 h 840"/>
              <a:gd name="T32" fmla="*/ 434 w 532"/>
              <a:gd name="T33" fmla="*/ 581 h 840"/>
              <a:gd name="T34" fmla="*/ 399 w 532"/>
              <a:gd name="T35" fmla="*/ 609 h 840"/>
              <a:gd name="T36" fmla="*/ 357 w 532"/>
              <a:gd name="T37" fmla="*/ 626 h 840"/>
              <a:gd name="T38" fmla="*/ 309 w 532"/>
              <a:gd name="T39" fmla="*/ 620 h 840"/>
              <a:gd name="T40" fmla="*/ 249 w 532"/>
              <a:gd name="T41" fmla="*/ 660 h 840"/>
              <a:gd name="T42" fmla="*/ 212 w 532"/>
              <a:gd name="T43" fmla="*/ 691 h 840"/>
              <a:gd name="T44" fmla="*/ 163 w 532"/>
              <a:gd name="T45" fmla="*/ 718 h 840"/>
              <a:gd name="T46" fmla="*/ 131 w 532"/>
              <a:gd name="T47" fmla="*/ 759 h 840"/>
              <a:gd name="T48" fmla="*/ 114 w 532"/>
              <a:gd name="T49" fmla="*/ 819 h 840"/>
              <a:gd name="T50" fmla="*/ 89 w 532"/>
              <a:gd name="T51" fmla="*/ 825 h 840"/>
              <a:gd name="T52" fmla="*/ 51 w 532"/>
              <a:gd name="T53" fmla="*/ 840 h 840"/>
              <a:gd name="T54" fmla="*/ 31 w 532"/>
              <a:gd name="T55" fmla="*/ 768 h 840"/>
              <a:gd name="T56" fmla="*/ 4 w 532"/>
              <a:gd name="T57" fmla="*/ 699 h 840"/>
              <a:gd name="T58" fmla="*/ 18 w 532"/>
              <a:gd name="T59" fmla="*/ 516 h 840"/>
              <a:gd name="T60" fmla="*/ 33 w 532"/>
              <a:gd name="T61" fmla="*/ 367 h 840"/>
              <a:gd name="T62" fmla="*/ 48 w 532"/>
              <a:gd name="T63" fmla="*/ 324 h 840"/>
              <a:gd name="T64" fmla="*/ 62 w 532"/>
              <a:gd name="T65" fmla="*/ 223 h 840"/>
              <a:gd name="T66" fmla="*/ 77 w 532"/>
              <a:gd name="T67" fmla="*/ 116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32" h="840">
                <a:moveTo>
                  <a:pt x="69" y="122"/>
                </a:moveTo>
                <a:cubicBezTo>
                  <a:pt x="75" y="120"/>
                  <a:pt x="76" y="117"/>
                  <a:pt x="81" y="113"/>
                </a:cubicBezTo>
                <a:cubicBezTo>
                  <a:pt x="88" y="102"/>
                  <a:pt x="106" y="89"/>
                  <a:pt x="119" y="86"/>
                </a:cubicBezTo>
                <a:cubicBezTo>
                  <a:pt x="126" y="82"/>
                  <a:pt x="130" y="77"/>
                  <a:pt x="136" y="76"/>
                </a:cubicBezTo>
                <a:cubicBezTo>
                  <a:pt x="140" y="70"/>
                  <a:pt x="145" y="65"/>
                  <a:pt x="151" y="61"/>
                </a:cubicBezTo>
                <a:cubicBezTo>
                  <a:pt x="156" y="53"/>
                  <a:pt x="157" y="53"/>
                  <a:pt x="167" y="52"/>
                </a:cubicBezTo>
                <a:cubicBezTo>
                  <a:pt x="173" y="48"/>
                  <a:pt x="177" y="40"/>
                  <a:pt x="185" y="34"/>
                </a:cubicBezTo>
                <a:cubicBezTo>
                  <a:pt x="186" y="32"/>
                  <a:pt x="186" y="30"/>
                  <a:pt x="188" y="29"/>
                </a:cubicBezTo>
                <a:cubicBezTo>
                  <a:pt x="189" y="27"/>
                  <a:pt x="192" y="29"/>
                  <a:pt x="193" y="27"/>
                </a:cubicBezTo>
                <a:cubicBezTo>
                  <a:pt x="199" y="21"/>
                  <a:pt x="196" y="12"/>
                  <a:pt x="208" y="7"/>
                </a:cubicBezTo>
                <a:cubicBezTo>
                  <a:pt x="209" y="6"/>
                  <a:pt x="214" y="0"/>
                  <a:pt x="217" y="1"/>
                </a:cubicBezTo>
                <a:cubicBezTo>
                  <a:pt x="220" y="2"/>
                  <a:pt x="219" y="8"/>
                  <a:pt x="221" y="10"/>
                </a:cubicBezTo>
                <a:cubicBezTo>
                  <a:pt x="224" y="14"/>
                  <a:pt x="230" y="16"/>
                  <a:pt x="234" y="19"/>
                </a:cubicBezTo>
                <a:cubicBezTo>
                  <a:pt x="239" y="27"/>
                  <a:pt x="243" y="30"/>
                  <a:pt x="252" y="32"/>
                </a:cubicBezTo>
                <a:cubicBezTo>
                  <a:pt x="259" y="36"/>
                  <a:pt x="259" y="42"/>
                  <a:pt x="267" y="44"/>
                </a:cubicBezTo>
                <a:cubicBezTo>
                  <a:pt x="274" y="47"/>
                  <a:pt x="279" y="52"/>
                  <a:pt x="286" y="53"/>
                </a:cubicBezTo>
                <a:cubicBezTo>
                  <a:pt x="286" y="59"/>
                  <a:pt x="280" y="93"/>
                  <a:pt x="294" y="96"/>
                </a:cubicBezTo>
                <a:cubicBezTo>
                  <a:pt x="296" y="141"/>
                  <a:pt x="294" y="134"/>
                  <a:pt x="339" y="137"/>
                </a:cubicBezTo>
                <a:cubicBezTo>
                  <a:pt x="341" y="155"/>
                  <a:pt x="339" y="166"/>
                  <a:pt x="351" y="178"/>
                </a:cubicBezTo>
                <a:cubicBezTo>
                  <a:pt x="354" y="186"/>
                  <a:pt x="357" y="188"/>
                  <a:pt x="365" y="190"/>
                </a:cubicBezTo>
                <a:cubicBezTo>
                  <a:pt x="375" y="195"/>
                  <a:pt x="385" y="197"/>
                  <a:pt x="396" y="199"/>
                </a:cubicBezTo>
                <a:cubicBezTo>
                  <a:pt x="402" y="209"/>
                  <a:pt x="408" y="220"/>
                  <a:pt x="416" y="230"/>
                </a:cubicBezTo>
                <a:cubicBezTo>
                  <a:pt x="417" y="242"/>
                  <a:pt x="409" y="273"/>
                  <a:pt x="427" y="276"/>
                </a:cubicBezTo>
                <a:cubicBezTo>
                  <a:pt x="451" y="288"/>
                  <a:pt x="439" y="330"/>
                  <a:pt x="419" y="342"/>
                </a:cubicBezTo>
                <a:cubicBezTo>
                  <a:pt x="427" y="368"/>
                  <a:pt x="407" y="415"/>
                  <a:pt x="442" y="423"/>
                </a:cubicBezTo>
                <a:cubicBezTo>
                  <a:pt x="449" y="427"/>
                  <a:pt x="452" y="433"/>
                  <a:pt x="460" y="435"/>
                </a:cubicBezTo>
                <a:cubicBezTo>
                  <a:pt x="464" y="438"/>
                  <a:pt x="469" y="440"/>
                  <a:pt x="473" y="443"/>
                </a:cubicBezTo>
                <a:cubicBezTo>
                  <a:pt x="481" y="458"/>
                  <a:pt x="480" y="453"/>
                  <a:pt x="504" y="455"/>
                </a:cubicBezTo>
                <a:cubicBezTo>
                  <a:pt x="505" y="477"/>
                  <a:pt x="502" y="491"/>
                  <a:pt x="519" y="501"/>
                </a:cubicBezTo>
                <a:cubicBezTo>
                  <a:pt x="532" y="518"/>
                  <a:pt x="517" y="527"/>
                  <a:pt x="505" y="531"/>
                </a:cubicBezTo>
                <a:cubicBezTo>
                  <a:pt x="494" y="547"/>
                  <a:pt x="515" y="570"/>
                  <a:pt x="488" y="575"/>
                </a:cubicBezTo>
                <a:cubicBezTo>
                  <a:pt x="482" y="579"/>
                  <a:pt x="477" y="583"/>
                  <a:pt x="470" y="586"/>
                </a:cubicBezTo>
                <a:cubicBezTo>
                  <a:pt x="464" y="584"/>
                  <a:pt x="461" y="581"/>
                  <a:pt x="455" y="580"/>
                </a:cubicBezTo>
                <a:cubicBezTo>
                  <a:pt x="448" y="574"/>
                  <a:pt x="442" y="579"/>
                  <a:pt x="434" y="581"/>
                </a:cubicBezTo>
                <a:cubicBezTo>
                  <a:pt x="426" y="585"/>
                  <a:pt x="422" y="592"/>
                  <a:pt x="413" y="594"/>
                </a:cubicBezTo>
                <a:cubicBezTo>
                  <a:pt x="406" y="599"/>
                  <a:pt x="404" y="604"/>
                  <a:pt x="399" y="609"/>
                </a:cubicBezTo>
                <a:cubicBezTo>
                  <a:pt x="397" y="618"/>
                  <a:pt x="388" y="625"/>
                  <a:pt x="381" y="629"/>
                </a:cubicBezTo>
                <a:cubicBezTo>
                  <a:pt x="373" y="628"/>
                  <a:pt x="365" y="629"/>
                  <a:pt x="357" y="626"/>
                </a:cubicBezTo>
                <a:cubicBezTo>
                  <a:pt x="350" y="624"/>
                  <a:pt x="346" y="618"/>
                  <a:pt x="339" y="617"/>
                </a:cubicBezTo>
                <a:cubicBezTo>
                  <a:pt x="329" y="612"/>
                  <a:pt x="317" y="613"/>
                  <a:pt x="309" y="620"/>
                </a:cubicBezTo>
                <a:cubicBezTo>
                  <a:pt x="299" y="639"/>
                  <a:pt x="285" y="642"/>
                  <a:pt x="264" y="645"/>
                </a:cubicBezTo>
                <a:cubicBezTo>
                  <a:pt x="257" y="649"/>
                  <a:pt x="255" y="655"/>
                  <a:pt x="249" y="660"/>
                </a:cubicBezTo>
                <a:cubicBezTo>
                  <a:pt x="244" y="669"/>
                  <a:pt x="243" y="683"/>
                  <a:pt x="232" y="685"/>
                </a:cubicBezTo>
                <a:cubicBezTo>
                  <a:pt x="225" y="691"/>
                  <a:pt x="222" y="690"/>
                  <a:pt x="212" y="691"/>
                </a:cubicBezTo>
                <a:cubicBezTo>
                  <a:pt x="192" y="707"/>
                  <a:pt x="202" y="708"/>
                  <a:pt x="173" y="710"/>
                </a:cubicBezTo>
                <a:cubicBezTo>
                  <a:pt x="168" y="712"/>
                  <a:pt x="168" y="716"/>
                  <a:pt x="163" y="718"/>
                </a:cubicBezTo>
                <a:cubicBezTo>
                  <a:pt x="159" y="731"/>
                  <a:pt x="156" y="741"/>
                  <a:pt x="143" y="749"/>
                </a:cubicBezTo>
                <a:cubicBezTo>
                  <a:pt x="138" y="755"/>
                  <a:pt x="136" y="754"/>
                  <a:pt x="131" y="759"/>
                </a:cubicBezTo>
                <a:cubicBezTo>
                  <a:pt x="124" y="770"/>
                  <a:pt x="129" y="783"/>
                  <a:pt x="123" y="795"/>
                </a:cubicBezTo>
                <a:cubicBezTo>
                  <a:pt x="121" y="803"/>
                  <a:pt x="118" y="811"/>
                  <a:pt x="114" y="819"/>
                </a:cubicBezTo>
                <a:cubicBezTo>
                  <a:pt x="113" y="828"/>
                  <a:pt x="110" y="831"/>
                  <a:pt x="102" y="834"/>
                </a:cubicBezTo>
                <a:cubicBezTo>
                  <a:pt x="96" y="832"/>
                  <a:pt x="93" y="830"/>
                  <a:pt x="89" y="825"/>
                </a:cubicBezTo>
                <a:cubicBezTo>
                  <a:pt x="75" y="826"/>
                  <a:pt x="74" y="827"/>
                  <a:pt x="63" y="829"/>
                </a:cubicBezTo>
                <a:cubicBezTo>
                  <a:pt x="58" y="833"/>
                  <a:pt x="56" y="837"/>
                  <a:pt x="51" y="840"/>
                </a:cubicBezTo>
                <a:cubicBezTo>
                  <a:pt x="43" y="837"/>
                  <a:pt x="40" y="829"/>
                  <a:pt x="37" y="820"/>
                </a:cubicBezTo>
                <a:cubicBezTo>
                  <a:pt x="34" y="802"/>
                  <a:pt x="37" y="784"/>
                  <a:pt x="31" y="768"/>
                </a:cubicBezTo>
                <a:cubicBezTo>
                  <a:pt x="29" y="754"/>
                  <a:pt x="19" y="745"/>
                  <a:pt x="13" y="734"/>
                </a:cubicBezTo>
                <a:cubicBezTo>
                  <a:pt x="11" y="723"/>
                  <a:pt x="9" y="710"/>
                  <a:pt x="4" y="699"/>
                </a:cubicBezTo>
                <a:cubicBezTo>
                  <a:pt x="5" y="665"/>
                  <a:pt x="0" y="569"/>
                  <a:pt x="9" y="545"/>
                </a:cubicBezTo>
                <a:cubicBezTo>
                  <a:pt x="10" y="533"/>
                  <a:pt x="11" y="526"/>
                  <a:pt x="18" y="516"/>
                </a:cubicBezTo>
                <a:cubicBezTo>
                  <a:pt x="19" y="504"/>
                  <a:pt x="19" y="488"/>
                  <a:pt x="25" y="478"/>
                </a:cubicBezTo>
                <a:cubicBezTo>
                  <a:pt x="26" y="424"/>
                  <a:pt x="22" y="405"/>
                  <a:pt x="33" y="367"/>
                </a:cubicBezTo>
                <a:cubicBezTo>
                  <a:pt x="34" y="354"/>
                  <a:pt x="33" y="350"/>
                  <a:pt x="39" y="342"/>
                </a:cubicBezTo>
                <a:cubicBezTo>
                  <a:pt x="40" y="334"/>
                  <a:pt x="42" y="329"/>
                  <a:pt x="48" y="324"/>
                </a:cubicBezTo>
                <a:cubicBezTo>
                  <a:pt x="49" y="313"/>
                  <a:pt x="49" y="285"/>
                  <a:pt x="56" y="275"/>
                </a:cubicBezTo>
                <a:cubicBezTo>
                  <a:pt x="57" y="260"/>
                  <a:pt x="53" y="235"/>
                  <a:pt x="62" y="223"/>
                </a:cubicBezTo>
                <a:cubicBezTo>
                  <a:pt x="64" y="213"/>
                  <a:pt x="59" y="127"/>
                  <a:pt x="71" y="125"/>
                </a:cubicBezTo>
                <a:cubicBezTo>
                  <a:pt x="72" y="119"/>
                  <a:pt x="77" y="117"/>
                  <a:pt x="77" y="116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58" name="Freeform 57"/>
          <p:cNvSpPr>
            <a:spLocks/>
          </p:cNvSpPr>
          <p:nvPr/>
        </p:nvSpPr>
        <p:spPr bwMode="auto">
          <a:xfrm>
            <a:off x="1448445" y="2665065"/>
            <a:ext cx="1062037" cy="1285875"/>
          </a:xfrm>
          <a:custGeom>
            <a:avLst/>
            <a:gdLst>
              <a:gd name="T0" fmla="*/ 11 w 527"/>
              <a:gd name="T1" fmla="*/ 194 h 634"/>
              <a:gd name="T2" fmla="*/ 26 w 527"/>
              <a:gd name="T3" fmla="*/ 125 h 634"/>
              <a:gd name="T4" fmla="*/ 44 w 527"/>
              <a:gd name="T5" fmla="*/ 89 h 634"/>
              <a:gd name="T6" fmla="*/ 91 w 527"/>
              <a:gd name="T7" fmla="*/ 67 h 634"/>
              <a:gd name="T8" fmla="*/ 166 w 527"/>
              <a:gd name="T9" fmla="*/ 60 h 634"/>
              <a:gd name="T10" fmla="*/ 268 w 527"/>
              <a:gd name="T11" fmla="*/ 66 h 634"/>
              <a:gd name="T12" fmla="*/ 302 w 527"/>
              <a:gd name="T13" fmla="*/ 61 h 634"/>
              <a:gd name="T14" fmla="*/ 334 w 527"/>
              <a:gd name="T15" fmla="*/ 70 h 634"/>
              <a:gd name="T16" fmla="*/ 357 w 527"/>
              <a:gd name="T17" fmla="*/ 60 h 634"/>
              <a:gd name="T18" fmla="*/ 384 w 527"/>
              <a:gd name="T19" fmla="*/ 31 h 634"/>
              <a:gd name="T20" fmla="*/ 393 w 527"/>
              <a:gd name="T21" fmla="*/ 9 h 634"/>
              <a:gd name="T22" fmla="*/ 414 w 527"/>
              <a:gd name="T23" fmla="*/ 42 h 634"/>
              <a:gd name="T24" fmla="*/ 449 w 527"/>
              <a:gd name="T25" fmla="*/ 64 h 634"/>
              <a:gd name="T26" fmla="*/ 461 w 527"/>
              <a:gd name="T27" fmla="*/ 97 h 634"/>
              <a:gd name="T28" fmla="*/ 515 w 527"/>
              <a:gd name="T29" fmla="*/ 152 h 634"/>
              <a:gd name="T30" fmla="*/ 515 w 527"/>
              <a:gd name="T31" fmla="*/ 189 h 634"/>
              <a:gd name="T32" fmla="*/ 494 w 527"/>
              <a:gd name="T33" fmla="*/ 269 h 634"/>
              <a:gd name="T34" fmla="*/ 456 w 527"/>
              <a:gd name="T35" fmla="*/ 272 h 634"/>
              <a:gd name="T36" fmla="*/ 426 w 527"/>
              <a:gd name="T37" fmla="*/ 247 h 634"/>
              <a:gd name="T38" fmla="*/ 416 w 527"/>
              <a:gd name="T39" fmla="*/ 272 h 634"/>
              <a:gd name="T40" fmla="*/ 434 w 527"/>
              <a:gd name="T41" fmla="*/ 296 h 634"/>
              <a:gd name="T42" fmla="*/ 387 w 527"/>
              <a:gd name="T43" fmla="*/ 338 h 634"/>
              <a:gd name="T44" fmla="*/ 354 w 527"/>
              <a:gd name="T45" fmla="*/ 429 h 634"/>
              <a:gd name="T46" fmla="*/ 316 w 527"/>
              <a:gd name="T47" fmla="*/ 467 h 634"/>
              <a:gd name="T48" fmla="*/ 314 w 527"/>
              <a:gd name="T49" fmla="*/ 571 h 634"/>
              <a:gd name="T50" fmla="*/ 280 w 527"/>
              <a:gd name="T51" fmla="*/ 588 h 634"/>
              <a:gd name="T52" fmla="*/ 278 w 527"/>
              <a:gd name="T53" fmla="*/ 631 h 634"/>
              <a:gd name="T54" fmla="*/ 216 w 527"/>
              <a:gd name="T55" fmla="*/ 626 h 634"/>
              <a:gd name="T56" fmla="*/ 186 w 527"/>
              <a:gd name="T57" fmla="*/ 601 h 634"/>
              <a:gd name="T58" fmla="*/ 157 w 527"/>
              <a:gd name="T59" fmla="*/ 574 h 634"/>
              <a:gd name="T60" fmla="*/ 171 w 527"/>
              <a:gd name="T61" fmla="*/ 495 h 634"/>
              <a:gd name="T62" fmla="*/ 153 w 527"/>
              <a:gd name="T63" fmla="*/ 437 h 634"/>
              <a:gd name="T64" fmla="*/ 130 w 527"/>
              <a:gd name="T65" fmla="*/ 365 h 634"/>
              <a:gd name="T66" fmla="*/ 89 w 527"/>
              <a:gd name="T67" fmla="*/ 350 h 634"/>
              <a:gd name="T68" fmla="*/ 35 w 527"/>
              <a:gd name="T69" fmla="*/ 301 h 634"/>
              <a:gd name="T70" fmla="*/ 14 w 527"/>
              <a:gd name="T71" fmla="*/ 220 h 634"/>
              <a:gd name="T72" fmla="*/ 11 w 527"/>
              <a:gd name="T73" fmla="*/ 195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27" h="634">
                <a:moveTo>
                  <a:pt x="0" y="210"/>
                </a:moveTo>
                <a:cubicBezTo>
                  <a:pt x="8" y="207"/>
                  <a:pt x="7" y="202"/>
                  <a:pt x="11" y="194"/>
                </a:cubicBezTo>
                <a:cubicBezTo>
                  <a:pt x="13" y="185"/>
                  <a:pt x="17" y="192"/>
                  <a:pt x="18" y="183"/>
                </a:cubicBezTo>
                <a:cubicBezTo>
                  <a:pt x="20" y="166"/>
                  <a:pt x="17" y="139"/>
                  <a:pt x="26" y="125"/>
                </a:cubicBezTo>
                <a:cubicBezTo>
                  <a:pt x="27" y="113"/>
                  <a:pt x="28" y="106"/>
                  <a:pt x="35" y="97"/>
                </a:cubicBezTo>
                <a:cubicBezTo>
                  <a:pt x="36" y="90"/>
                  <a:pt x="38" y="92"/>
                  <a:pt x="44" y="89"/>
                </a:cubicBezTo>
                <a:cubicBezTo>
                  <a:pt x="49" y="81"/>
                  <a:pt x="64" y="80"/>
                  <a:pt x="73" y="78"/>
                </a:cubicBezTo>
                <a:cubicBezTo>
                  <a:pt x="79" y="74"/>
                  <a:pt x="85" y="71"/>
                  <a:pt x="91" y="67"/>
                </a:cubicBezTo>
                <a:cubicBezTo>
                  <a:pt x="101" y="54"/>
                  <a:pt x="110" y="55"/>
                  <a:pt x="126" y="54"/>
                </a:cubicBezTo>
                <a:cubicBezTo>
                  <a:pt x="143" y="49"/>
                  <a:pt x="153" y="56"/>
                  <a:pt x="166" y="60"/>
                </a:cubicBezTo>
                <a:cubicBezTo>
                  <a:pt x="174" y="77"/>
                  <a:pt x="220" y="73"/>
                  <a:pt x="231" y="73"/>
                </a:cubicBezTo>
                <a:cubicBezTo>
                  <a:pt x="254" y="72"/>
                  <a:pt x="253" y="69"/>
                  <a:pt x="268" y="66"/>
                </a:cubicBezTo>
                <a:cubicBezTo>
                  <a:pt x="273" y="64"/>
                  <a:pt x="277" y="61"/>
                  <a:pt x="281" y="58"/>
                </a:cubicBezTo>
                <a:cubicBezTo>
                  <a:pt x="304" y="64"/>
                  <a:pt x="269" y="56"/>
                  <a:pt x="302" y="61"/>
                </a:cubicBezTo>
                <a:cubicBezTo>
                  <a:pt x="308" y="62"/>
                  <a:pt x="310" y="66"/>
                  <a:pt x="316" y="67"/>
                </a:cubicBezTo>
                <a:cubicBezTo>
                  <a:pt x="322" y="68"/>
                  <a:pt x="334" y="70"/>
                  <a:pt x="334" y="70"/>
                </a:cubicBezTo>
                <a:cubicBezTo>
                  <a:pt x="340" y="70"/>
                  <a:pt x="347" y="71"/>
                  <a:pt x="354" y="69"/>
                </a:cubicBezTo>
                <a:cubicBezTo>
                  <a:pt x="357" y="68"/>
                  <a:pt x="355" y="62"/>
                  <a:pt x="357" y="60"/>
                </a:cubicBezTo>
                <a:cubicBezTo>
                  <a:pt x="361" y="56"/>
                  <a:pt x="370" y="52"/>
                  <a:pt x="375" y="49"/>
                </a:cubicBezTo>
                <a:cubicBezTo>
                  <a:pt x="379" y="44"/>
                  <a:pt x="382" y="37"/>
                  <a:pt x="384" y="31"/>
                </a:cubicBezTo>
                <a:cubicBezTo>
                  <a:pt x="380" y="10"/>
                  <a:pt x="381" y="20"/>
                  <a:pt x="382" y="0"/>
                </a:cubicBezTo>
                <a:cubicBezTo>
                  <a:pt x="385" y="6"/>
                  <a:pt x="386" y="8"/>
                  <a:pt x="393" y="9"/>
                </a:cubicBezTo>
                <a:cubicBezTo>
                  <a:pt x="394" y="17"/>
                  <a:pt x="394" y="20"/>
                  <a:pt x="402" y="21"/>
                </a:cubicBezTo>
                <a:cubicBezTo>
                  <a:pt x="405" y="34"/>
                  <a:pt x="403" y="38"/>
                  <a:pt x="414" y="42"/>
                </a:cubicBezTo>
                <a:cubicBezTo>
                  <a:pt x="414" y="50"/>
                  <a:pt x="421" y="51"/>
                  <a:pt x="428" y="55"/>
                </a:cubicBezTo>
                <a:cubicBezTo>
                  <a:pt x="432" y="62"/>
                  <a:pt x="441" y="63"/>
                  <a:pt x="449" y="64"/>
                </a:cubicBezTo>
                <a:cubicBezTo>
                  <a:pt x="450" y="70"/>
                  <a:pt x="452" y="76"/>
                  <a:pt x="455" y="82"/>
                </a:cubicBezTo>
                <a:cubicBezTo>
                  <a:pt x="456" y="89"/>
                  <a:pt x="458" y="92"/>
                  <a:pt x="461" y="97"/>
                </a:cubicBezTo>
                <a:cubicBezTo>
                  <a:pt x="463" y="107"/>
                  <a:pt x="463" y="117"/>
                  <a:pt x="459" y="127"/>
                </a:cubicBezTo>
                <a:cubicBezTo>
                  <a:pt x="463" y="157"/>
                  <a:pt x="489" y="151"/>
                  <a:pt x="515" y="152"/>
                </a:cubicBezTo>
                <a:cubicBezTo>
                  <a:pt x="521" y="153"/>
                  <a:pt x="523" y="153"/>
                  <a:pt x="526" y="159"/>
                </a:cubicBezTo>
                <a:cubicBezTo>
                  <a:pt x="524" y="173"/>
                  <a:pt x="527" y="182"/>
                  <a:pt x="515" y="189"/>
                </a:cubicBezTo>
                <a:cubicBezTo>
                  <a:pt x="512" y="204"/>
                  <a:pt x="510" y="216"/>
                  <a:pt x="503" y="228"/>
                </a:cubicBezTo>
                <a:cubicBezTo>
                  <a:pt x="502" y="252"/>
                  <a:pt x="510" y="260"/>
                  <a:pt x="494" y="269"/>
                </a:cubicBezTo>
                <a:cubicBezTo>
                  <a:pt x="493" y="276"/>
                  <a:pt x="491" y="277"/>
                  <a:pt x="486" y="281"/>
                </a:cubicBezTo>
                <a:cubicBezTo>
                  <a:pt x="453" y="280"/>
                  <a:pt x="472" y="282"/>
                  <a:pt x="456" y="272"/>
                </a:cubicBezTo>
                <a:cubicBezTo>
                  <a:pt x="451" y="265"/>
                  <a:pt x="442" y="257"/>
                  <a:pt x="435" y="253"/>
                </a:cubicBezTo>
                <a:cubicBezTo>
                  <a:pt x="431" y="246"/>
                  <a:pt x="433" y="243"/>
                  <a:pt x="426" y="247"/>
                </a:cubicBezTo>
                <a:cubicBezTo>
                  <a:pt x="425" y="254"/>
                  <a:pt x="423" y="252"/>
                  <a:pt x="417" y="256"/>
                </a:cubicBezTo>
                <a:cubicBezTo>
                  <a:pt x="414" y="263"/>
                  <a:pt x="406" y="270"/>
                  <a:pt x="416" y="272"/>
                </a:cubicBezTo>
                <a:cubicBezTo>
                  <a:pt x="420" y="275"/>
                  <a:pt x="425" y="278"/>
                  <a:pt x="429" y="281"/>
                </a:cubicBezTo>
                <a:cubicBezTo>
                  <a:pt x="431" y="286"/>
                  <a:pt x="432" y="291"/>
                  <a:pt x="434" y="296"/>
                </a:cubicBezTo>
                <a:cubicBezTo>
                  <a:pt x="430" y="312"/>
                  <a:pt x="416" y="327"/>
                  <a:pt x="400" y="330"/>
                </a:cubicBezTo>
                <a:cubicBezTo>
                  <a:pt x="396" y="333"/>
                  <a:pt x="392" y="336"/>
                  <a:pt x="387" y="338"/>
                </a:cubicBezTo>
                <a:cubicBezTo>
                  <a:pt x="384" y="367"/>
                  <a:pt x="385" y="362"/>
                  <a:pt x="358" y="365"/>
                </a:cubicBezTo>
                <a:cubicBezTo>
                  <a:pt x="343" y="386"/>
                  <a:pt x="358" y="363"/>
                  <a:pt x="354" y="429"/>
                </a:cubicBezTo>
                <a:cubicBezTo>
                  <a:pt x="348" y="445"/>
                  <a:pt x="339" y="455"/>
                  <a:pt x="333" y="461"/>
                </a:cubicBezTo>
                <a:cubicBezTo>
                  <a:pt x="327" y="467"/>
                  <a:pt x="318" y="455"/>
                  <a:pt x="316" y="467"/>
                </a:cubicBezTo>
                <a:cubicBezTo>
                  <a:pt x="320" y="490"/>
                  <a:pt x="312" y="514"/>
                  <a:pt x="322" y="534"/>
                </a:cubicBezTo>
                <a:cubicBezTo>
                  <a:pt x="321" y="542"/>
                  <a:pt x="327" y="568"/>
                  <a:pt x="314" y="571"/>
                </a:cubicBezTo>
                <a:cubicBezTo>
                  <a:pt x="303" y="576"/>
                  <a:pt x="283" y="578"/>
                  <a:pt x="283" y="578"/>
                </a:cubicBezTo>
                <a:cubicBezTo>
                  <a:pt x="273" y="583"/>
                  <a:pt x="273" y="584"/>
                  <a:pt x="280" y="588"/>
                </a:cubicBezTo>
                <a:cubicBezTo>
                  <a:pt x="281" y="595"/>
                  <a:pt x="283" y="604"/>
                  <a:pt x="286" y="611"/>
                </a:cubicBezTo>
                <a:cubicBezTo>
                  <a:pt x="288" y="622"/>
                  <a:pt x="290" y="626"/>
                  <a:pt x="278" y="631"/>
                </a:cubicBezTo>
                <a:cubicBezTo>
                  <a:pt x="272" y="634"/>
                  <a:pt x="260" y="630"/>
                  <a:pt x="250" y="629"/>
                </a:cubicBezTo>
                <a:cubicBezTo>
                  <a:pt x="240" y="628"/>
                  <a:pt x="224" y="629"/>
                  <a:pt x="216" y="626"/>
                </a:cubicBezTo>
                <a:cubicBezTo>
                  <a:pt x="212" y="621"/>
                  <a:pt x="207" y="614"/>
                  <a:pt x="201" y="613"/>
                </a:cubicBezTo>
                <a:cubicBezTo>
                  <a:pt x="196" y="609"/>
                  <a:pt x="191" y="605"/>
                  <a:pt x="186" y="601"/>
                </a:cubicBezTo>
                <a:cubicBezTo>
                  <a:pt x="182" y="596"/>
                  <a:pt x="175" y="592"/>
                  <a:pt x="169" y="591"/>
                </a:cubicBezTo>
                <a:cubicBezTo>
                  <a:pt x="163" y="587"/>
                  <a:pt x="160" y="581"/>
                  <a:pt x="157" y="574"/>
                </a:cubicBezTo>
                <a:cubicBezTo>
                  <a:pt x="154" y="554"/>
                  <a:pt x="143" y="518"/>
                  <a:pt x="162" y="507"/>
                </a:cubicBezTo>
                <a:cubicBezTo>
                  <a:pt x="166" y="502"/>
                  <a:pt x="169" y="501"/>
                  <a:pt x="171" y="495"/>
                </a:cubicBezTo>
                <a:cubicBezTo>
                  <a:pt x="169" y="460"/>
                  <a:pt x="178" y="463"/>
                  <a:pt x="160" y="452"/>
                </a:cubicBezTo>
                <a:cubicBezTo>
                  <a:pt x="156" y="447"/>
                  <a:pt x="154" y="444"/>
                  <a:pt x="153" y="437"/>
                </a:cubicBezTo>
                <a:cubicBezTo>
                  <a:pt x="151" y="405"/>
                  <a:pt x="152" y="401"/>
                  <a:pt x="138" y="379"/>
                </a:cubicBezTo>
                <a:cubicBezTo>
                  <a:pt x="136" y="377"/>
                  <a:pt x="133" y="366"/>
                  <a:pt x="130" y="365"/>
                </a:cubicBezTo>
                <a:cubicBezTo>
                  <a:pt x="123" y="363"/>
                  <a:pt x="116" y="363"/>
                  <a:pt x="110" y="362"/>
                </a:cubicBezTo>
                <a:cubicBezTo>
                  <a:pt x="102" y="358"/>
                  <a:pt x="98" y="352"/>
                  <a:pt x="89" y="350"/>
                </a:cubicBezTo>
                <a:cubicBezTo>
                  <a:pt x="85" y="344"/>
                  <a:pt x="81" y="338"/>
                  <a:pt x="77" y="332"/>
                </a:cubicBezTo>
                <a:cubicBezTo>
                  <a:pt x="71" y="301"/>
                  <a:pt x="68" y="302"/>
                  <a:pt x="35" y="301"/>
                </a:cubicBezTo>
                <a:cubicBezTo>
                  <a:pt x="20" y="286"/>
                  <a:pt x="30" y="272"/>
                  <a:pt x="18" y="255"/>
                </a:cubicBezTo>
                <a:cubicBezTo>
                  <a:pt x="16" y="243"/>
                  <a:pt x="17" y="232"/>
                  <a:pt x="14" y="220"/>
                </a:cubicBezTo>
                <a:cubicBezTo>
                  <a:pt x="14" y="219"/>
                  <a:pt x="3" y="212"/>
                  <a:pt x="2" y="210"/>
                </a:cubicBezTo>
                <a:cubicBezTo>
                  <a:pt x="3" y="203"/>
                  <a:pt x="11" y="200"/>
                  <a:pt x="11" y="195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59" name="Freeform 58"/>
          <p:cNvSpPr>
            <a:spLocks/>
          </p:cNvSpPr>
          <p:nvPr/>
        </p:nvSpPr>
        <p:spPr bwMode="auto">
          <a:xfrm>
            <a:off x="1923107" y="3166715"/>
            <a:ext cx="1017588" cy="1089025"/>
          </a:xfrm>
          <a:custGeom>
            <a:avLst/>
            <a:gdLst>
              <a:gd name="T0" fmla="*/ 304 w 506"/>
              <a:gd name="T1" fmla="*/ 34 h 538"/>
              <a:gd name="T2" fmla="*/ 327 w 506"/>
              <a:gd name="T3" fmla="*/ 86 h 538"/>
              <a:gd name="T4" fmla="*/ 369 w 506"/>
              <a:gd name="T5" fmla="*/ 108 h 538"/>
              <a:gd name="T6" fmla="*/ 419 w 506"/>
              <a:gd name="T7" fmla="*/ 123 h 538"/>
              <a:gd name="T8" fmla="*/ 452 w 506"/>
              <a:gd name="T9" fmla="*/ 172 h 538"/>
              <a:gd name="T10" fmla="*/ 440 w 506"/>
              <a:gd name="T11" fmla="*/ 217 h 538"/>
              <a:gd name="T12" fmla="*/ 432 w 506"/>
              <a:gd name="T13" fmla="*/ 298 h 538"/>
              <a:gd name="T14" fmla="*/ 396 w 506"/>
              <a:gd name="T15" fmla="*/ 340 h 538"/>
              <a:gd name="T16" fmla="*/ 393 w 506"/>
              <a:gd name="T17" fmla="*/ 422 h 538"/>
              <a:gd name="T18" fmla="*/ 435 w 506"/>
              <a:gd name="T19" fmla="*/ 484 h 538"/>
              <a:gd name="T20" fmla="*/ 487 w 506"/>
              <a:gd name="T21" fmla="*/ 504 h 538"/>
              <a:gd name="T22" fmla="*/ 380 w 506"/>
              <a:gd name="T23" fmla="*/ 538 h 538"/>
              <a:gd name="T24" fmla="*/ 330 w 506"/>
              <a:gd name="T25" fmla="*/ 505 h 538"/>
              <a:gd name="T26" fmla="*/ 271 w 506"/>
              <a:gd name="T27" fmla="*/ 492 h 538"/>
              <a:gd name="T28" fmla="*/ 210 w 506"/>
              <a:gd name="T29" fmla="*/ 495 h 538"/>
              <a:gd name="T30" fmla="*/ 165 w 506"/>
              <a:gd name="T31" fmla="*/ 484 h 538"/>
              <a:gd name="T32" fmla="*/ 132 w 506"/>
              <a:gd name="T33" fmla="*/ 471 h 538"/>
              <a:gd name="T34" fmla="*/ 97 w 506"/>
              <a:gd name="T35" fmla="*/ 455 h 538"/>
              <a:gd name="T36" fmla="*/ 48 w 506"/>
              <a:gd name="T37" fmla="*/ 459 h 538"/>
              <a:gd name="T38" fmla="*/ 20 w 506"/>
              <a:gd name="T39" fmla="*/ 490 h 538"/>
              <a:gd name="T40" fmla="*/ 8 w 506"/>
              <a:gd name="T41" fmla="*/ 487 h 538"/>
              <a:gd name="T42" fmla="*/ 26 w 506"/>
              <a:gd name="T43" fmla="*/ 455 h 538"/>
              <a:gd name="T44" fmla="*/ 13 w 506"/>
              <a:gd name="T45" fmla="*/ 414 h 538"/>
              <a:gd name="T46" fmla="*/ 58 w 506"/>
              <a:gd name="T47" fmla="*/ 391 h 538"/>
              <a:gd name="T48" fmla="*/ 66 w 506"/>
              <a:gd name="T49" fmla="*/ 339 h 538"/>
              <a:gd name="T50" fmla="*/ 88 w 506"/>
              <a:gd name="T51" fmla="*/ 281 h 538"/>
              <a:gd name="T52" fmla="*/ 96 w 506"/>
              <a:gd name="T53" fmla="*/ 226 h 538"/>
              <a:gd name="T54" fmla="*/ 111 w 506"/>
              <a:gd name="T55" fmla="*/ 203 h 538"/>
              <a:gd name="T56" fmla="*/ 127 w 506"/>
              <a:gd name="T57" fmla="*/ 147 h 538"/>
              <a:gd name="T58" fmla="*/ 158 w 506"/>
              <a:gd name="T59" fmla="*/ 122 h 538"/>
              <a:gd name="T60" fmla="*/ 179 w 506"/>
              <a:gd name="T61" fmla="*/ 90 h 538"/>
              <a:gd name="T62" fmla="*/ 206 w 506"/>
              <a:gd name="T63" fmla="*/ 64 h 538"/>
              <a:gd name="T64" fmla="*/ 188 w 506"/>
              <a:gd name="T65" fmla="*/ 29 h 538"/>
              <a:gd name="T66" fmla="*/ 214 w 506"/>
              <a:gd name="T67" fmla="*/ 16 h 538"/>
              <a:gd name="T68" fmla="*/ 242 w 506"/>
              <a:gd name="T69" fmla="*/ 40 h 538"/>
              <a:gd name="T70" fmla="*/ 277 w 506"/>
              <a:gd name="T71" fmla="*/ 16 h 538"/>
              <a:gd name="T72" fmla="*/ 304 w 506"/>
              <a:gd name="T73" fmla="*/ 15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06" h="538">
                <a:moveTo>
                  <a:pt x="303" y="4"/>
                </a:moveTo>
                <a:cubicBezTo>
                  <a:pt x="314" y="9"/>
                  <a:pt x="308" y="24"/>
                  <a:pt x="304" y="34"/>
                </a:cubicBezTo>
                <a:cubicBezTo>
                  <a:pt x="303" y="55"/>
                  <a:pt x="302" y="48"/>
                  <a:pt x="296" y="62"/>
                </a:cubicBezTo>
                <a:cubicBezTo>
                  <a:pt x="291" y="89"/>
                  <a:pt x="303" y="84"/>
                  <a:pt x="327" y="86"/>
                </a:cubicBezTo>
                <a:cubicBezTo>
                  <a:pt x="336" y="88"/>
                  <a:pt x="343" y="93"/>
                  <a:pt x="351" y="98"/>
                </a:cubicBezTo>
                <a:cubicBezTo>
                  <a:pt x="356" y="104"/>
                  <a:pt x="362" y="107"/>
                  <a:pt x="369" y="108"/>
                </a:cubicBezTo>
                <a:cubicBezTo>
                  <a:pt x="379" y="116"/>
                  <a:pt x="383" y="113"/>
                  <a:pt x="398" y="114"/>
                </a:cubicBezTo>
                <a:cubicBezTo>
                  <a:pt x="400" y="129"/>
                  <a:pt x="404" y="125"/>
                  <a:pt x="419" y="123"/>
                </a:cubicBezTo>
                <a:cubicBezTo>
                  <a:pt x="434" y="125"/>
                  <a:pt x="433" y="125"/>
                  <a:pt x="443" y="131"/>
                </a:cubicBezTo>
                <a:cubicBezTo>
                  <a:pt x="444" y="145"/>
                  <a:pt x="446" y="160"/>
                  <a:pt x="452" y="172"/>
                </a:cubicBezTo>
                <a:cubicBezTo>
                  <a:pt x="454" y="182"/>
                  <a:pt x="457" y="193"/>
                  <a:pt x="447" y="199"/>
                </a:cubicBezTo>
                <a:cubicBezTo>
                  <a:pt x="446" y="206"/>
                  <a:pt x="446" y="212"/>
                  <a:pt x="440" y="217"/>
                </a:cubicBezTo>
                <a:cubicBezTo>
                  <a:pt x="430" y="236"/>
                  <a:pt x="448" y="239"/>
                  <a:pt x="456" y="254"/>
                </a:cubicBezTo>
                <a:cubicBezTo>
                  <a:pt x="455" y="294"/>
                  <a:pt x="461" y="291"/>
                  <a:pt x="432" y="298"/>
                </a:cubicBezTo>
                <a:cubicBezTo>
                  <a:pt x="431" y="316"/>
                  <a:pt x="437" y="325"/>
                  <a:pt x="423" y="333"/>
                </a:cubicBezTo>
                <a:cubicBezTo>
                  <a:pt x="416" y="343"/>
                  <a:pt x="410" y="339"/>
                  <a:pt x="396" y="340"/>
                </a:cubicBezTo>
                <a:cubicBezTo>
                  <a:pt x="391" y="365"/>
                  <a:pt x="397" y="379"/>
                  <a:pt x="383" y="398"/>
                </a:cubicBezTo>
                <a:cubicBezTo>
                  <a:pt x="384" y="409"/>
                  <a:pt x="383" y="417"/>
                  <a:pt x="393" y="422"/>
                </a:cubicBezTo>
                <a:cubicBezTo>
                  <a:pt x="403" y="435"/>
                  <a:pt x="397" y="450"/>
                  <a:pt x="395" y="466"/>
                </a:cubicBezTo>
                <a:cubicBezTo>
                  <a:pt x="397" y="486"/>
                  <a:pt x="419" y="483"/>
                  <a:pt x="435" y="484"/>
                </a:cubicBezTo>
                <a:cubicBezTo>
                  <a:pt x="440" y="495"/>
                  <a:pt x="443" y="495"/>
                  <a:pt x="456" y="496"/>
                </a:cubicBezTo>
                <a:cubicBezTo>
                  <a:pt x="468" y="501"/>
                  <a:pt x="471" y="502"/>
                  <a:pt x="487" y="504"/>
                </a:cubicBezTo>
                <a:cubicBezTo>
                  <a:pt x="506" y="530"/>
                  <a:pt x="396" y="523"/>
                  <a:pt x="396" y="523"/>
                </a:cubicBezTo>
                <a:cubicBezTo>
                  <a:pt x="390" y="527"/>
                  <a:pt x="386" y="533"/>
                  <a:pt x="380" y="538"/>
                </a:cubicBezTo>
                <a:cubicBezTo>
                  <a:pt x="374" y="536"/>
                  <a:pt x="368" y="533"/>
                  <a:pt x="361" y="532"/>
                </a:cubicBezTo>
                <a:cubicBezTo>
                  <a:pt x="350" y="526"/>
                  <a:pt x="343" y="507"/>
                  <a:pt x="330" y="505"/>
                </a:cubicBezTo>
                <a:cubicBezTo>
                  <a:pt x="323" y="504"/>
                  <a:pt x="316" y="504"/>
                  <a:pt x="309" y="504"/>
                </a:cubicBezTo>
                <a:cubicBezTo>
                  <a:pt x="290" y="496"/>
                  <a:pt x="298" y="493"/>
                  <a:pt x="271" y="492"/>
                </a:cubicBezTo>
                <a:cubicBezTo>
                  <a:pt x="263" y="489"/>
                  <a:pt x="257" y="482"/>
                  <a:pt x="248" y="480"/>
                </a:cubicBezTo>
                <a:cubicBezTo>
                  <a:pt x="229" y="481"/>
                  <a:pt x="224" y="486"/>
                  <a:pt x="210" y="495"/>
                </a:cubicBezTo>
                <a:cubicBezTo>
                  <a:pt x="202" y="493"/>
                  <a:pt x="202" y="490"/>
                  <a:pt x="195" y="486"/>
                </a:cubicBezTo>
                <a:cubicBezTo>
                  <a:pt x="187" y="473"/>
                  <a:pt x="177" y="482"/>
                  <a:pt x="165" y="484"/>
                </a:cubicBezTo>
                <a:cubicBezTo>
                  <a:pt x="159" y="487"/>
                  <a:pt x="144" y="483"/>
                  <a:pt x="144" y="483"/>
                </a:cubicBezTo>
                <a:cubicBezTo>
                  <a:pt x="136" y="472"/>
                  <a:pt x="140" y="476"/>
                  <a:pt x="132" y="471"/>
                </a:cubicBezTo>
                <a:cubicBezTo>
                  <a:pt x="127" y="461"/>
                  <a:pt x="125" y="463"/>
                  <a:pt x="111" y="462"/>
                </a:cubicBezTo>
                <a:cubicBezTo>
                  <a:pt x="106" y="460"/>
                  <a:pt x="103" y="456"/>
                  <a:pt x="97" y="455"/>
                </a:cubicBezTo>
                <a:cubicBezTo>
                  <a:pt x="91" y="452"/>
                  <a:pt x="85" y="455"/>
                  <a:pt x="78" y="456"/>
                </a:cubicBezTo>
                <a:cubicBezTo>
                  <a:pt x="67" y="461"/>
                  <a:pt x="60" y="460"/>
                  <a:pt x="48" y="459"/>
                </a:cubicBezTo>
                <a:cubicBezTo>
                  <a:pt x="39" y="442"/>
                  <a:pt x="37" y="461"/>
                  <a:pt x="28" y="468"/>
                </a:cubicBezTo>
                <a:cubicBezTo>
                  <a:pt x="24" y="475"/>
                  <a:pt x="25" y="483"/>
                  <a:pt x="20" y="490"/>
                </a:cubicBezTo>
                <a:cubicBezTo>
                  <a:pt x="18" y="498"/>
                  <a:pt x="18" y="499"/>
                  <a:pt x="10" y="501"/>
                </a:cubicBezTo>
                <a:cubicBezTo>
                  <a:pt x="2" y="498"/>
                  <a:pt x="7" y="494"/>
                  <a:pt x="8" y="487"/>
                </a:cubicBezTo>
                <a:cubicBezTo>
                  <a:pt x="3" y="480"/>
                  <a:pt x="0" y="468"/>
                  <a:pt x="9" y="464"/>
                </a:cubicBezTo>
                <a:cubicBezTo>
                  <a:pt x="13" y="458"/>
                  <a:pt x="20" y="460"/>
                  <a:pt x="26" y="455"/>
                </a:cubicBezTo>
                <a:cubicBezTo>
                  <a:pt x="25" y="443"/>
                  <a:pt x="28" y="436"/>
                  <a:pt x="19" y="429"/>
                </a:cubicBezTo>
                <a:cubicBezTo>
                  <a:pt x="16" y="424"/>
                  <a:pt x="14" y="420"/>
                  <a:pt x="13" y="414"/>
                </a:cubicBezTo>
                <a:cubicBezTo>
                  <a:pt x="14" y="393"/>
                  <a:pt x="10" y="395"/>
                  <a:pt x="23" y="389"/>
                </a:cubicBezTo>
                <a:cubicBezTo>
                  <a:pt x="35" y="390"/>
                  <a:pt x="46" y="393"/>
                  <a:pt x="58" y="391"/>
                </a:cubicBezTo>
                <a:cubicBezTo>
                  <a:pt x="63" y="378"/>
                  <a:pt x="55" y="357"/>
                  <a:pt x="49" y="345"/>
                </a:cubicBezTo>
                <a:cubicBezTo>
                  <a:pt x="56" y="341"/>
                  <a:pt x="58" y="340"/>
                  <a:pt x="66" y="339"/>
                </a:cubicBezTo>
                <a:cubicBezTo>
                  <a:pt x="72" y="336"/>
                  <a:pt x="78" y="334"/>
                  <a:pt x="84" y="333"/>
                </a:cubicBezTo>
                <a:cubicBezTo>
                  <a:pt x="103" y="324"/>
                  <a:pt x="96" y="298"/>
                  <a:pt x="88" y="281"/>
                </a:cubicBezTo>
                <a:cubicBezTo>
                  <a:pt x="89" y="263"/>
                  <a:pt x="87" y="245"/>
                  <a:pt x="90" y="227"/>
                </a:cubicBezTo>
                <a:cubicBezTo>
                  <a:pt x="90" y="225"/>
                  <a:pt x="94" y="227"/>
                  <a:pt x="96" y="226"/>
                </a:cubicBezTo>
                <a:cubicBezTo>
                  <a:pt x="98" y="225"/>
                  <a:pt x="99" y="224"/>
                  <a:pt x="100" y="223"/>
                </a:cubicBezTo>
                <a:cubicBezTo>
                  <a:pt x="105" y="215"/>
                  <a:pt x="101" y="205"/>
                  <a:pt x="111" y="203"/>
                </a:cubicBezTo>
                <a:cubicBezTo>
                  <a:pt x="115" y="197"/>
                  <a:pt x="123" y="198"/>
                  <a:pt x="126" y="191"/>
                </a:cubicBezTo>
                <a:cubicBezTo>
                  <a:pt x="127" y="171"/>
                  <a:pt x="128" y="173"/>
                  <a:pt x="127" y="147"/>
                </a:cubicBezTo>
                <a:cubicBezTo>
                  <a:pt x="129" y="136"/>
                  <a:pt x="123" y="131"/>
                  <a:pt x="128" y="127"/>
                </a:cubicBezTo>
                <a:cubicBezTo>
                  <a:pt x="133" y="123"/>
                  <a:pt x="152" y="126"/>
                  <a:pt x="158" y="122"/>
                </a:cubicBezTo>
                <a:cubicBezTo>
                  <a:pt x="160" y="114"/>
                  <a:pt x="159" y="107"/>
                  <a:pt x="164" y="101"/>
                </a:cubicBezTo>
                <a:cubicBezTo>
                  <a:pt x="165" y="94"/>
                  <a:pt x="173" y="94"/>
                  <a:pt x="179" y="90"/>
                </a:cubicBezTo>
                <a:cubicBezTo>
                  <a:pt x="183" y="85"/>
                  <a:pt x="189" y="79"/>
                  <a:pt x="194" y="76"/>
                </a:cubicBezTo>
                <a:cubicBezTo>
                  <a:pt x="197" y="71"/>
                  <a:pt x="206" y="64"/>
                  <a:pt x="206" y="64"/>
                </a:cubicBezTo>
                <a:cubicBezTo>
                  <a:pt x="208" y="56"/>
                  <a:pt x="208" y="48"/>
                  <a:pt x="200" y="44"/>
                </a:cubicBezTo>
                <a:cubicBezTo>
                  <a:pt x="197" y="38"/>
                  <a:pt x="194" y="32"/>
                  <a:pt x="188" y="29"/>
                </a:cubicBezTo>
                <a:cubicBezTo>
                  <a:pt x="184" y="20"/>
                  <a:pt x="191" y="17"/>
                  <a:pt x="197" y="13"/>
                </a:cubicBezTo>
                <a:cubicBezTo>
                  <a:pt x="199" y="1"/>
                  <a:pt x="207" y="14"/>
                  <a:pt x="214" y="16"/>
                </a:cubicBezTo>
                <a:cubicBezTo>
                  <a:pt x="219" y="25"/>
                  <a:pt x="217" y="30"/>
                  <a:pt x="229" y="32"/>
                </a:cubicBezTo>
                <a:cubicBezTo>
                  <a:pt x="233" y="35"/>
                  <a:pt x="238" y="37"/>
                  <a:pt x="242" y="40"/>
                </a:cubicBezTo>
                <a:cubicBezTo>
                  <a:pt x="272" y="37"/>
                  <a:pt x="258" y="41"/>
                  <a:pt x="272" y="31"/>
                </a:cubicBezTo>
                <a:cubicBezTo>
                  <a:pt x="275" y="24"/>
                  <a:pt x="278" y="23"/>
                  <a:pt x="277" y="16"/>
                </a:cubicBezTo>
                <a:cubicBezTo>
                  <a:pt x="279" y="0"/>
                  <a:pt x="292" y="8"/>
                  <a:pt x="307" y="9"/>
                </a:cubicBezTo>
                <a:cubicBezTo>
                  <a:pt x="306" y="16"/>
                  <a:pt x="308" y="15"/>
                  <a:pt x="304" y="15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>
            <a:off x="2713682" y="3422303"/>
            <a:ext cx="846138" cy="941387"/>
          </a:xfrm>
          <a:custGeom>
            <a:avLst/>
            <a:gdLst>
              <a:gd name="T0" fmla="*/ 98 w 422"/>
              <a:gd name="T1" fmla="*/ 74 h 464"/>
              <a:gd name="T2" fmla="*/ 169 w 422"/>
              <a:gd name="T3" fmla="*/ 85 h 464"/>
              <a:gd name="T4" fmla="*/ 240 w 422"/>
              <a:gd name="T5" fmla="*/ 98 h 464"/>
              <a:gd name="T6" fmla="*/ 254 w 422"/>
              <a:gd name="T7" fmla="*/ 86 h 464"/>
              <a:gd name="T8" fmla="*/ 305 w 422"/>
              <a:gd name="T9" fmla="*/ 76 h 464"/>
              <a:gd name="T10" fmla="*/ 314 w 422"/>
              <a:gd name="T11" fmla="*/ 61 h 464"/>
              <a:gd name="T12" fmla="*/ 308 w 422"/>
              <a:gd name="T13" fmla="*/ 43 h 464"/>
              <a:gd name="T14" fmla="*/ 323 w 422"/>
              <a:gd name="T15" fmla="*/ 21 h 464"/>
              <a:gd name="T16" fmla="*/ 343 w 422"/>
              <a:gd name="T17" fmla="*/ 3 h 464"/>
              <a:gd name="T18" fmla="*/ 374 w 422"/>
              <a:gd name="T19" fmla="*/ 12 h 464"/>
              <a:gd name="T20" fmla="*/ 399 w 422"/>
              <a:gd name="T21" fmla="*/ 0 h 464"/>
              <a:gd name="T22" fmla="*/ 411 w 422"/>
              <a:gd name="T23" fmla="*/ 10 h 464"/>
              <a:gd name="T24" fmla="*/ 420 w 422"/>
              <a:gd name="T25" fmla="*/ 40 h 464"/>
              <a:gd name="T26" fmla="*/ 408 w 422"/>
              <a:gd name="T27" fmla="*/ 62 h 464"/>
              <a:gd name="T28" fmla="*/ 390 w 422"/>
              <a:gd name="T29" fmla="*/ 70 h 464"/>
              <a:gd name="T30" fmla="*/ 374 w 422"/>
              <a:gd name="T31" fmla="*/ 93 h 464"/>
              <a:gd name="T32" fmla="*/ 388 w 422"/>
              <a:gd name="T33" fmla="*/ 105 h 464"/>
              <a:gd name="T34" fmla="*/ 400 w 422"/>
              <a:gd name="T35" fmla="*/ 120 h 464"/>
              <a:gd name="T36" fmla="*/ 387 w 422"/>
              <a:gd name="T37" fmla="*/ 141 h 464"/>
              <a:gd name="T38" fmla="*/ 371 w 422"/>
              <a:gd name="T39" fmla="*/ 178 h 464"/>
              <a:gd name="T40" fmla="*/ 367 w 422"/>
              <a:gd name="T41" fmla="*/ 190 h 464"/>
              <a:gd name="T42" fmla="*/ 379 w 422"/>
              <a:gd name="T43" fmla="*/ 199 h 464"/>
              <a:gd name="T44" fmla="*/ 388 w 422"/>
              <a:gd name="T45" fmla="*/ 208 h 464"/>
              <a:gd name="T46" fmla="*/ 374 w 422"/>
              <a:gd name="T47" fmla="*/ 221 h 464"/>
              <a:gd name="T48" fmla="*/ 379 w 422"/>
              <a:gd name="T49" fmla="*/ 236 h 464"/>
              <a:gd name="T50" fmla="*/ 377 w 422"/>
              <a:gd name="T51" fmla="*/ 290 h 464"/>
              <a:gd name="T52" fmla="*/ 368 w 422"/>
              <a:gd name="T53" fmla="*/ 344 h 464"/>
              <a:gd name="T54" fmla="*/ 377 w 422"/>
              <a:gd name="T55" fmla="*/ 353 h 464"/>
              <a:gd name="T56" fmla="*/ 384 w 422"/>
              <a:gd name="T57" fmla="*/ 361 h 464"/>
              <a:gd name="T58" fmla="*/ 390 w 422"/>
              <a:gd name="T59" fmla="*/ 375 h 464"/>
              <a:gd name="T60" fmla="*/ 373 w 422"/>
              <a:gd name="T61" fmla="*/ 397 h 464"/>
              <a:gd name="T62" fmla="*/ 359 w 422"/>
              <a:gd name="T63" fmla="*/ 415 h 464"/>
              <a:gd name="T64" fmla="*/ 334 w 422"/>
              <a:gd name="T65" fmla="*/ 398 h 464"/>
              <a:gd name="T66" fmla="*/ 242 w 422"/>
              <a:gd name="T67" fmla="*/ 406 h 464"/>
              <a:gd name="T68" fmla="*/ 225 w 422"/>
              <a:gd name="T69" fmla="*/ 441 h 464"/>
              <a:gd name="T70" fmla="*/ 196 w 422"/>
              <a:gd name="T71" fmla="*/ 464 h 464"/>
              <a:gd name="T72" fmla="*/ 174 w 422"/>
              <a:gd name="T73" fmla="*/ 450 h 464"/>
              <a:gd name="T74" fmla="*/ 159 w 422"/>
              <a:gd name="T75" fmla="*/ 434 h 464"/>
              <a:gd name="T76" fmla="*/ 151 w 422"/>
              <a:gd name="T77" fmla="*/ 421 h 464"/>
              <a:gd name="T78" fmla="*/ 136 w 422"/>
              <a:gd name="T79" fmla="*/ 369 h 464"/>
              <a:gd name="T80" fmla="*/ 118 w 422"/>
              <a:gd name="T81" fmla="*/ 372 h 464"/>
              <a:gd name="T82" fmla="*/ 107 w 422"/>
              <a:gd name="T83" fmla="*/ 383 h 464"/>
              <a:gd name="T84" fmla="*/ 74 w 422"/>
              <a:gd name="T85" fmla="*/ 376 h 464"/>
              <a:gd name="T86" fmla="*/ 58 w 422"/>
              <a:gd name="T87" fmla="*/ 369 h 464"/>
              <a:gd name="T88" fmla="*/ 41 w 422"/>
              <a:gd name="T89" fmla="*/ 363 h 464"/>
              <a:gd name="T90" fmla="*/ 21 w 422"/>
              <a:gd name="T91" fmla="*/ 357 h 464"/>
              <a:gd name="T92" fmla="*/ 17 w 422"/>
              <a:gd name="T93" fmla="*/ 315 h 464"/>
              <a:gd name="T94" fmla="*/ 6 w 422"/>
              <a:gd name="T95" fmla="*/ 294 h 464"/>
              <a:gd name="T96" fmla="*/ 9 w 422"/>
              <a:gd name="T97" fmla="*/ 264 h 464"/>
              <a:gd name="T98" fmla="*/ 20 w 422"/>
              <a:gd name="T99" fmla="*/ 220 h 464"/>
              <a:gd name="T100" fmla="*/ 24 w 422"/>
              <a:gd name="T101" fmla="*/ 218 h 464"/>
              <a:gd name="T102" fmla="*/ 39 w 422"/>
              <a:gd name="T103" fmla="*/ 217 h 464"/>
              <a:gd name="T104" fmla="*/ 46 w 422"/>
              <a:gd name="T105" fmla="*/ 209 h 464"/>
              <a:gd name="T106" fmla="*/ 50 w 422"/>
              <a:gd name="T107" fmla="*/ 180 h 464"/>
              <a:gd name="T108" fmla="*/ 73 w 422"/>
              <a:gd name="T109" fmla="*/ 160 h 464"/>
              <a:gd name="T110" fmla="*/ 62 w 422"/>
              <a:gd name="T111" fmla="*/ 119 h 464"/>
              <a:gd name="T112" fmla="*/ 76 w 422"/>
              <a:gd name="T113" fmla="*/ 83 h 464"/>
              <a:gd name="T114" fmla="*/ 98 w 422"/>
              <a:gd name="T115" fmla="*/ 74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22" h="464">
                <a:moveTo>
                  <a:pt x="98" y="74"/>
                </a:moveTo>
                <a:cubicBezTo>
                  <a:pt x="160" y="76"/>
                  <a:pt x="143" y="66"/>
                  <a:pt x="169" y="85"/>
                </a:cubicBezTo>
                <a:cubicBezTo>
                  <a:pt x="181" y="110"/>
                  <a:pt x="216" y="97"/>
                  <a:pt x="240" y="98"/>
                </a:cubicBezTo>
                <a:cubicBezTo>
                  <a:pt x="252" y="95"/>
                  <a:pt x="245" y="93"/>
                  <a:pt x="254" y="86"/>
                </a:cubicBezTo>
                <a:cubicBezTo>
                  <a:pt x="266" y="70"/>
                  <a:pt x="288" y="76"/>
                  <a:pt x="305" y="76"/>
                </a:cubicBezTo>
                <a:cubicBezTo>
                  <a:pt x="310" y="71"/>
                  <a:pt x="310" y="67"/>
                  <a:pt x="314" y="61"/>
                </a:cubicBezTo>
                <a:cubicBezTo>
                  <a:pt x="313" y="53"/>
                  <a:pt x="312" y="50"/>
                  <a:pt x="308" y="43"/>
                </a:cubicBezTo>
                <a:cubicBezTo>
                  <a:pt x="305" y="26"/>
                  <a:pt x="308" y="23"/>
                  <a:pt x="323" y="21"/>
                </a:cubicBezTo>
                <a:cubicBezTo>
                  <a:pt x="328" y="13"/>
                  <a:pt x="333" y="5"/>
                  <a:pt x="343" y="3"/>
                </a:cubicBezTo>
                <a:cubicBezTo>
                  <a:pt x="355" y="5"/>
                  <a:pt x="363" y="7"/>
                  <a:pt x="374" y="12"/>
                </a:cubicBezTo>
                <a:cubicBezTo>
                  <a:pt x="393" y="8"/>
                  <a:pt x="385" y="3"/>
                  <a:pt x="399" y="0"/>
                </a:cubicBezTo>
                <a:cubicBezTo>
                  <a:pt x="408" y="1"/>
                  <a:pt x="406" y="3"/>
                  <a:pt x="411" y="10"/>
                </a:cubicBezTo>
                <a:cubicBezTo>
                  <a:pt x="413" y="21"/>
                  <a:pt x="414" y="31"/>
                  <a:pt x="420" y="40"/>
                </a:cubicBezTo>
                <a:cubicBezTo>
                  <a:pt x="422" y="52"/>
                  <a:pt x="420" y="60"/>
                  <a:pt x="408" y="62"/>
                </a:cubicBezTo>
                <a:cubicBezTo>
                  <a:pt x="403" y="66"/>
                  <a:pt x="396" y="69"/>
                  <a:pt x="390" y="70"/>
                </a:cubicBezTo>
                <a:cubicBezTo>
                  <a:pt x="382" y="74"/>
                  <a:pt x="379" y="85"/>
                  <a:pt x="374" y="93"/>
                </a:cubicBezTo>
                <a:cubicBezTo>
                  <a:pt x="377" y="101"/>
                  <a:pt x="380" y="104"/>
                  <a:pt x="388" y="105"/>
                </a:cubicBezTo>
                <a:cubicBezTo>
                  <a:pt x="395" y="109"/>
                  <a:pt x="393" y="115"/>
                  <a:pt x="400" y="120"/>
                </a:cubicBezTo>
                <a:cubicBezTo>
                  <a:pt x="394" y="129"/>
                  <a:pt x="400" y="139"/>
                  <a:pt x="387" y="141"/>
                </a:cubicBezTo>
                <a:cubicBezTo>
                  <a:pt x="380" y="153"/>
                  <a:pt x="386" y="175"/>
                  <a:pt x="371" y="178"/>
                </a:cubicBezTo>
                <a:cubicBezTo>
                  <a:pt x="366" y="182"/>
                  <a:pt x="362" y="184"/>
                  <a:pt x="367" y="190"/>
                </a:cubicBezTo>
                <a:cubicBezTo>
                  <a:pt x="369" y="198"/>
                  <a:pt x="372" y="198"/>
                  <a:pt x="379" y="199"/>
                </a:cubicBezTo>
                <a:cubicBezTo>
                  <a:pt x="384" y="202"/>
                  <a:pt x="387" y="200"/>
                  <a:pt x="388" y="208"/>
                </a:cubicBezTo>
                <a:cubicBezTo>
                  <a:pt x="387" y="221"/>
                  <a:pt x="386" y="220"/>
                  <a:pt x="374" y="221"/>
                </a:cubicBezTo>
                <a:cubicBezTo>
                  <a:pt x="372" y="229"/>
                  <a:pt x="373" y="231"/>
                  <a:pt x="379" y="236"/>
                </a:cubicBezTo>
                <a:cubicBezTo>
                  <a:pt x="387" y="250"/>
                  <a:pt x="394" y="283"/>
                  <a:pt x="377" y="290"/>
                </a:cubicBezTo>
                <a:cubicBezTo>
                  <a:pt x="375" y="308"/>
                  <a:pt x="367" y="332"/>
                  <a:pt x="368" y="344"/>
                </a:cubicBezTo>
                <a:cubicBezTo>
                  <a:pt x="368" y="354"/>
                  <a:pt x="374" y="350"/>
                  <a:pt x="377" y="353"/>
                </a:cubicBezTo>
                <a:cubicBezTo>
                  <a:pt x="380" y="356"/>
                  <a:pt x="382" y="357"/>
                  <a:pt x="384" y="361"/>
                </a:cubicBezTo>
                <a:cubicBezTo>
                  <a:pt x="385" y="367"/>
                  <a:pt x="388" y="370"/>
                  <a:pt x="390" y="375"/>
                </a:cubicBezTo>
                <a:cubicBezTo>
                  <a:pt x="387" y="391"/>
                  <a:pt x="381" y="388"/>
                  <a:pt x="373" y="397"/>
                </a:cubicBezTo>
                <a:cubicBezTo>
                  <a:pt x="368" y="402"/>
                  <a:pt x="365" y="409"/>
                  <a:pt x="359" y="415"/>
                </a:cubicBezTo>
                <a:cubicBezTo>
                  <a:pt x="351" y="411"/>
                  <a:pt x="342" y="404"/>
                  <a:pt x="334" y="398"/>
                </a:cubicBezTo>
                <a:cubicBezTo>
                  <a:pt x="306" y="404"/>
                  <a:pt x="270" y="405"/>
                  <a:pt x="242" y="406"/>
                </a:cubicBezTo>
                <a:cubicBezTo>
                  <a:pt x="234" y="421"/>
                  <a:pt x="241" y="430"/>
                  <a:pt x="225" y="441"/>
                </a:cubicBezTo>
                <a:cubicBezTo>
                  <a:pt x="219" y="451"/>
                  <a:pt x="206" y="460"/>
                  <a:pt x="196" y="464"/>
                </a:cubicBezTo>
                <a:cubicBezTo>
                  <a:pt x="185" y="456"/>
                  <a:pt x="190" y="453"/>
                  <a:pt x="174" y="450"/>
                </a:cubicBezTo>
                <a:cubicBezTo>
                  <a:pt x="167" y="446"/>
                  <a:pt x="165" y="440"/>
                  <a:pt x="159" y="434"/>
                </a:cubicBezTo>
                <a:cubicBezTo>
                  <a:pt x="157" y="429"/>
                  <a:pt x="154" y="425"/>
                  <a:pt x="151" y="421"/>
                </a:cubicBezTo>
                <a:cubicBezTo>
                  <a:pt x="151" y="411"/>
                  <a:pt x="156" y="373"/>
                  <a:pt x="136" y="369"/>
                </a:cubicBezTo>
                <a:cubicBezTo>
                  <a:pt x="133" y="369"/>
                  <a:pt x="122" y="369"/>
                  <a:pt x="118" y="372"/>
                </a:cubicBezTo>
                <a:cubicBezTo>
                  <a:pt x="112" y="376"/>
                  <a:pt x="115" y="381"/>
                  <a:pt x="107" y="383"/>
                </a:cubicBezTo>
                <a:cubicBezTo>
                  <a:pt x="98" y="375"/>
                  <a:pt x="86" y="378"/>
                  <a:pt x="74" y="376"/>
                </a:cubicBezTo>
                <a:cubicBezTo>
                  <a:pt x="68" y="373"/>
                  <a:pt x="65" y="370"/>
                  <a:pt x="58" y="369"/>
                </a:cubicBezTo>
                <a:cubicBezTo>
                  <a:pt x="51" y="365"/>
                  <a:pt x="49" y="364"/>
                  <a:pt x="41" y="363"/>
                </a:cubicBezTo>
                <a:cubicBezTo>
                  <a:pt x="32" y="359"/>
                  <a:pt x="32" y="358"/>
                  <a:pt x="21" y="357"/>
                </a:cubicBezTo>
                <a:cubicBezTo>
                  <a:pt x="10" y="343"/>
                  <a:pt x="15" y="343"/>
                  <a:pt x="17" y="315"/>
                </a:cubicBezTo>
                <a:cubicBezTo>
                  <a:pt x="15" y="307"/>
                  <a:pt x="13" y="298"/>
                  <a:pt x="6" y="294"/>
                </a:cubicBezTo>
                <a:cubicBezTo>
                  <a:pt x="4" y="284"/>
                  <a:pt x="3" y="273"/>
                  <a:pt x="9" y="264"/>
                </a:cubicBezTo>
                <a:cubicBezTo>
                  <a:pt x="10" y="239"/>
                  <a:pt x="0" y="224"/>
                  <a:pt x="20" y="220"/>
                </a:cubicBezTo>
                <a:cubicBezTo>
                  <a:pt x="21" y="219"/>
                  <a:pt x="23" y="218"/>
                  <a:pt x="24" y="218"/>
                </a:cubicBezTo>
                <a:cubicBezTo>
                  <a:pt x="29" y="217"/>
                  <a:pt x="34" y="219"/>
                  <a:pt x="39" y="217"/>
                </a:cubicBezTo>
                <a:cubicBezTo>
                  <a:pt x="42" y="216"/>
                  <a:pt x="43" y="211"/>
                  <a:pt x="46" y="209"/>
                </a:cubicBezTo>
                <a:cubicBezTo>
                  <a:pt x="47" y="201"/>
                  <a:pt x="49" y="184"/>
                  <a:pt x="50" y="180"/>
                </a:cubicBezTo>
                <a:cubicBezTo>
                  <a:pt x="50" y="179"/>
                  <a:pt x="69" y="169"/>
                  <a:pt x="73" y="160"/>
                </a:cubicBezTo>
                <a:cubicBezTo>
                  <a:pt x="71" y="137"/>
                  <a:pt x="73" y="133"/>
                  <a:pt x="62" y="119"/>
                </a:cubicBezTo>
                <a:cubicBezTo>
                  <a:pt x="59" y="103"/>
                  <a:pt x="55" y="89"/>
                  <a:pt x="76" y="83"/>
                </a:cubicBezTo>
                <a:cubicBezTo>
                  <a:pt x="82" y="78"/>
                  <a:pt x="90" y="76"/>
                  <a:pt x="98" y="74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>
            <a:off x="2488257" y="2382490"/>
            <a:ext cx="1068388" cy="1217613"/>
          </a:xfrm>
          <a:custGeom>
            <a:avLst/>
            <a:gdLst>
              <a:gd name="T0" fmla="*/ 372 w 532"/>
              <a:gd name="T1" fmla="*/ 118 h 602"/>
              <a:gd name="T2" fmla="*/ 384 w 532"/>
              <a:gd name="T3" fmla="*/ 148 h 602"/>
              <a:gd name="T4" fmla="*/ 402 w 532"/>
              <a:gd name="T5" fmla="*/ 237 h 602"/>
              <a:gd name="T6" fmla="*/ 441 w 532"/>
              <a:gd name="T7" fmla="*/ 280 h 602"/>
              <a:gd name="T8" fmla="*/ 520 w 532"/>
              <a:gd name="T9" fmla="*/ 307 h 602"/>
              <a:gd name="T10" fmla="*/ 514 w 532"/>
              <a:gd name="T11" fmla="*/ 350 h 602"/>
              <a:gd name="T12" fmla="*/ 514 w 532"/>
              <a:gd name="T13" fmla="*/ 396 h 602"/>
              <a:gd name="T14" fmla="*/ 503 w 532"/>
              <a:gd name="T15" fmla="*/ 437 h 602"/>
              <a:gd name="T16" fmla="*/ 503 w 532"/>
              <a:gd name="T17" fmla="*/ 502 h 602"/>
              <a:gd name="T18" fmla="*/ 456 w 532"/>
              <a:gd name="T19" fmla="*/ 505 h 602"/>
              <a:gd name="T20" fmla="*/ 423 w 532"/>
              <a:gd name="T21" fmla="*/ 524 h 602"/>
              <a:gd name="T22" fmla="*/ 361 w 532"/>
              <a:gd name="T23" fmla="*/ 587 h 602"/>
              <a:gd name="T24" fmla="*/ 335 w 532"/>
              <a:gd name="T25" fmla="*/ 602 h 602"/>
              <a:gd name="T26" fmla="*/ 255 w 532"/>
              <a:gd name="T27" fmla="*/ 575 h 602"/>
              <a:gd name="T28" fmla="*/ 175 w 532"/>
              <a:gd name="T29" fmla="*/ 576 h 602"/>
              <a:gd name="T30" fmla="*/ 169 w 532"/>
              <a:gd name="T31" fmla="*/ 515 h 602"/>
              <a:gd name="T32" fmla="*/ 113 w 532"/>
              <a:gd name="T33" fmla="*/ 492 h 602"/>
              <a:gd name="T34" fmla="*/ 77 w 532"/>
              <a:gd name="T35" fmla="*/ 474 h 602"/>
              <a:gd name="T36" fmla="*/ 29 w 532"/>
              <a:gd name="T37" fmla="*/ 457 h 602"/>
              <a:gd name="T38" fmla="*/ 33 w 532"/>
              <a:gd name="T39" fmla="*/ 413 h 602"/>
              <a:gd name="T40" fmla="*/ 11 w 532"/>
              <a:gd name="T41" fmla="*/ 343 h 602"/>
              <a:gd name="T42" fmla="*/ 18 w 532"/>
              <a:gd name="T43" fmla="*/ 322 h 602"/>
              <a:gd name="T44" fmla="*/ 24 w 532"/>
              <a:gd name="T45" fmla="*/ 303 h 602"/>
              <a:gd name="T46" fmla="*/ 77 w 532"/>
              <a:gd name="T47" fmla="*/ 298 h 602"/>
              <a:gd name="T48" fmla="*/ 103 w 532"/>
              <a:gd name="T49" fmla="*/ 227 h 602"/>
              <a:gd name="T50" fmla="*/ 151 w 532"/>
              <a:gd name="T51" fmla="*/ 199 h 602"/>
              <a:gd name="T52" fmla="*/ 187 w 532"/>
              <a:gd name="T53" fmla="*/ 185 h 602"/>
              <a:gd name="T54" fmla="*/ 248 w 532"/>
              <a:gd name="T55" fmla="*/ 185 h 602"/>
              <a:gd name="T56" fmla="*/ 266 w 532"/>
              <a:gd name="T57" fmla="*/ 157 h 602"/>
              <a:gd name="T58" fmla="*/ 301 w 532"/>
              <a:gd name="T59" fmla="*/ 126 h 602"/>
              <a:gd name="T60" fmla="*/ 323 w 532"/>
              <a:gd name="T61" fmla="*/ 102 h 602"/>
              <a:gd name="T62" fmla="*/ 337 w 532"/>
              <a:gd name="T63" fmla="*/ 23 h 602"/>
              <a:gd name="T64" fmla="*/ 340 w 532"/>
              <a:gd name="T65" fmla="*/ 5 h 602"/>
              <a:gd name="T66" fmla="*/ 351 w 532"/>
              <a:gd name="T67" fmla="*/ 39 h 602"/>
              <a:gd name="T68" fmla="*/ 364 w 532"/>
              <a:gd name="T69" fmla="*/ 77 h 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32" h="602">
                <a:moveTo>
                  <a:pt x="364" y="71"/>
                </a:moveTo>
                <a:cubicBezTo>
                  <a:pt x="365" y="83"/>
                  <a:pt x="366" y="106"/>
                  <a:pt x="372" y="118"/>
                </a:cubicBezTo>
                <a:cubicBezTo>
                  <a:pt x="373" y="124"/>
                  <a:pt x="373" y="126"/>
                  <a:pt x="379" y="129"/>
                </a:cubicBezTo>
                <a:cubicBezTo>
                  <a:pt x="382" y="135"/>
                  <a:pt x="381" y="142"/>
                  <a:pt x="384" y="148"/>
                </a:cubicBezTo>
                <a:cubicBezTo>
                  <a:pt x="389" y="171"/>
                  <a:pt x="381" y="195"/>
                  <a:pt x="393" y="215"/>
                </a:cubicBezTo>
                <a:cubicBezTo>
                  <a:pt x="394" y="235"/>
                  <a:pt x="394" y="226"/>
                  <a:pt x="402" y="237"/>
                </a:cubicBezTo>
                <a:cubicBezTo>
                  <a:pt x="405" y="251"/>
                  <a:pt x="415" y="261"/>
                  <a:pt x="428" y="264"/>
                </a:cubicBezTo>
                <a:cubicBezTo>
                  <a:pt x="434" y="268"/>
                  <a:pt x="434" y="276"/>
                  <a:pt x="441" y="280"/>
                </a:cubicBezTo>
                <a:cubicBezTo>
                  <a:pt x="458" y="290"/>
                  <a:pt x="497" y="287"/>
                  <a:pt x="511" y="288"/>
                </a:cubicBezTo>
                <a:cubicBezTo>
                  <a:pt x="515" y="294"/>
                  <a:pt x="515" y="301"/>
                  <a:pt x="520" y="307"/>
                </a:cubicBezTo>
                <a:cubicBezTo>
                  <a:pt x="522" y="318"/>
                  <a:pt x="527" y="325"/>
                  <a:pt x="532" y="335"/>
                </a:cubicBezTo>
                <a:cubicBezTo>
                  <a:pt x="529" y="353"/>
                  <a:pt x="526" y="341"/>
                  <a:pt x="514" y="350"/>
                </a:cubicBezTo>
                <a:cubicBezTo>
                  <a:pt x="511" y="355"/>
                  <a:pt x="508" y="359"/>
                  <a:pt x="506" y="364"/>
                </a:cubicBezTo>
                <a:cubicBezTo>
                  <a:pt x="509" y="402"/>
                  <a:pt x="506" y="378"/>
                  <a:pt x="514" y="396"/>
                </a:cubicBezTo>
                <a:cubicBezTo>
                  <a:pt x="516" y="406"/>
                  <a:pt x="522" y="418"/>
                  <a:pt x="509" y="420"/>
                </a:cubicBezTo>
                <a:cubicBezTo>
                  <a:pt x="506" y="426"/>
                  <a:pt x="505" y="431"/>
                  <a:pt x="503" y="437"/>
                </a:cubicBezTo>
                <a:cubicBezTo>
                  <a:pt x="504" y="450"/>
                  <a:pt x="502" y="466"/>
                  <a:pt x="508" y="478"/>
                </a:cubicBezTo>
                <a:cubicBezTo>
                  <a:pt x="510" y="487"/>
                  <a:pt x="517" y="500"/>
                  <a:pt x="503" y="502"/>
                </a:cubicBezTo>
                <a:cubicBezTo>
                  <a:pt x="499" y="507"/>
                  <a:pt x="495" y="509"/>
                  <a:pt x="491" y="514"/>
                </a:cubicBezTo>
                <a:cubicBezTo>
                  <a:pt x="477" y="511"/>
                  <a:pt x="470" y="507"/>
                  <a:pt x="456" y="505"/>
                </a:cubicBezTo>
                <a:cubicBezTo>
                  <a:pt x="447" y="507"/>
                  <a:pt x="441" y="510"/>
                  <a:pt x="434" y="517"/>
                </a:cubicBezTo>
                <a:cubicBezTo>
                  <a:pt x="431" y="523"/>
                  <a:pt x="429" y="523"/>
                  <a:pt x="423" y="524"/>
                </a:cubicBezTo>
                <a:cubicBezTo>
                  <a:pt x="404" y="539"/>
                  <a:pt x="433" y="570"/>
                  <a:pt x="406" y="576"/>
                </a:cubicBezTo>
                <a:cubicBezTo>
                  <a:pt x="390" y="584"/>
                  <a:pt x="378" y="577"/>
                  <a:pt x="361" y="587"/>
                </a:cubicBezTo>
                <a:cubicBezTo>
                  <a:pt x="357" y="592"/>
                  <a:pt x="355" y="593"/>
                  <a:pt x="349" y="594"/>
                </a:cubicBezTo>
                <a:cubicBezTo>
                  <a:pt x="344" y="597"/>
                  <a:pt x="341" y="600"/>
                  <a:pt x="335" y="602"/>
                </a:cubicBezTo>
                <a:cubicBezTo>
                  <a:pt x="321" y="601"/>
                  <a:pt x="307" y="602"/>
                  <a:pt x="293" y="600"/>
                </a:cubicBezTo>
                <a:cubicBezTo>
                  <a:pt x="289" y="600"/>
                  <a:pt x="266" y="577"/>
                  <a:pt x="255" y="575"/>
                </a:cubicBezTo>
                <a:cubicBezTo>
                  <a:pt x="234" y="564"/>
                  <a:pt x="209" y="570"/>
                  <a:pt x="187" y="576"/>
                </a:cubicBezTo>
                <a:cubicBezTo>
                  <a:pt x="181" y="580"/>
                  <a:pt x="179" y="583"/>
                  <a:pt x="175" y="576"/>
                </a:cubicBezTo>
                <a:cubicBezTo>
                  <a:pt x="180" y="565"/>
                  <a:pt x="180" y="558"/>
                  <a:pt x="175" y="547"/>
                </a:cubicBezTo>
                <a:cubicBezTo>
                  <a:pt x="174" y="535"/>
                  <a:pt x="173" y="526"/>
                  <a:pt x="169" y="515"/>
                </a:cubicBezTo>
                <a:cubicBezTo>
                  <a:pt x="167" y="499"/>
                  <a:pt x="137" y="500"/>
                  <a:pt x="126" y="499"/>
                </a:cubicBezTo>
                <a:cubicBezTo>
                  <a:pt x="121" y="495"/>
                  <a:pt x="118" y="493"/>
                  <a:pt x="113" y="492"/>
                </a:cubicBezTo>
                <a:cubicBezTo>
                  <a:pt x="109" y="486"/>
                  <a:pt x="102" y="484"/>
                  <a:pt x="95" y="483"/>
                </a:cubicBezTo>
                <a:cubicBezTo>
                  <a:pt x="90" y="479"/>
                  <a:pt x="83" y="475"/>
                  <a:pt x="77" y="474"/>
                </a:cubicBezTo>
                <a:cubicBezTo>
                  <a:pt x="72" y="470"/>
                  <a:pt x="72" y="466"/>
                  <a:pt x="65" y="465"/>
                </a:cubicBezTo>
                <a:cubicBezTo>
                  <a:pt x="54" y="457"/>
                  <a:pt x="41" y="458"/>
                  <a:pt x="29" y="457"/>
                </a:cubicBezTo>
                <a:cubicBezTo>
                  <a:pt x="15" y="454"/>
                  <a:pt x="20" y="431"/>
                  <a:pt x="30" y="426"/>
                </a:cubicBezTo>
                <a:cubicBezTo>
                  <a:pt x="34" y="421"/>
                  <a:pt x="36" y="419"/>
                  <a:pt x="33" y="413"/>
                </a:cubicBezTo>
                <a:cubicBezTo>
                  <a:pt x="32" y="388"/>
                  <a:pt x="34" y="387"/>
                  <a:pt x="14" y="383"/>
                </a:cubicBezTo>
                <a:cubicBezTo>
                  <a:pt x="0" y="375"/>
                  <a:pt x="1" y="356"/>
                  <a:pt x="11" y="343"/>
                </a:cubicBezTo>
                <a:cubicBezTo>
                  <a:pt x="12" y="337"/>
                  <a:pt x="13" y="333"/>
                  <a:pt x="17" y="327"/>
                </a:cubicBezTo>
                <a:cubicBezTo>
                  <a:pt x="17" y="325"/>
                  <a:pt x="17" y="323"/>
                  <a:pt x="18" y="322"/>
                </a:cubicBezTo>
                <a:cubicBezTo>
                  <a:pt x="19" y="320"/>
                  <a:pt x="22" y="320"/>
                  <a:pt x="23" y="318"/>
                </a:cubicBezTo>
                <a:cubicBezTo>
                  <a:pt x="25" y="313"/>
                  <a:pt x="22" y="308"/>
                  <a:pt x="24" y="303"/>
                </a:cubicBezTo>
                <a:cubicBezTo>
                  <a:pt x="25" y="301"/>
                  <a:pt x="34" y="300"/>
                  <a:pt x="35" y="300"/>
                </a:cubicBezTo>
                <a:cubicBezTo>
                  <a:pt x="48" y="299"/>
                  <a:pt x="63" y="299"/>
                  <a:pt x="77" y="298"/>
                </a:cubicBezTo>
                <a:cubicBezTo>
                  <a:pt x="85" y="296"/>
                  <a:pt x="90" y="298"/>
                  <a:pt x="92" y="289"/>
                </a:cubicBezTo>
                <a:cubicBezTo>
                  <a:pt x="94" y="239"/>
                  <a:pt x="80" y="241"/>
                  <a:pt x="103" y="227"/>
                </a:cubicBezTo>
                <a:cubicBezTo>
                  <a:pt x="107" y="221"/>
                  <a:pt x="114" y="219"/>
                  <a:pt x="120" y="218"/>
                </a:cubicBezTo>
                <a:cubicBezTo>
                  <a:pt x="131" y="213"/>
                  <a:pt x="141" y="207"/>
                  <a:pt x="151" y="199"/>
                </a:cubicBezTo>
                <a:cubicBezTo>
                  <a:pt x="155" y="193"/>
                  <a:pt x="161" y="191"/>
                  <a:pt x="168" y="190"/>
                </a:cubicBezTo>
                <a:cubicBezTo>
                  <a:pt x="174" y="187"/>
                  <a:pt x="181" y="188"/>
                  <a:pt x="187" y="185"/>
                </a:cubicBezTo>
                <a:cubicBezTo>
                  <a:pt x="196" y="171"/>
                  <a:pt x="214" y="183"/>
                  <a:pt x="227" y="187"/>
                </a:cubicBezTo>
                <a:cubicBezTo>
                  <a:pt x="234" y="186"/>
                  <a:pt x="241" y="187"/>
                  <a:pt x="248" y="185"/>
                </a:cubicBezTo>
                <a:cubicBezTo>
                  <a:pt x="249" y="185"/>
                  <a:pt x="249" y="169"/>
                  <a:pt x="251" y="163"/>
                </a:cubicBezTo>
                <a:cubicBezTo>
                  <a:pt x="252" y="159"/>
                  <a:pt x="263" y="158"/>
                  <a:pt x="266" y="157"/>
                </a:cubicBezTo>
                <a:cubicBezTo>
                  <a:pt x="272" y="154"/>
                  <a:pt x="276" y="142"/>
                  <a:pt x="282" y="138"/>
                </a:cubicBezTo>
                <a:cubicBezTo>
                  <a:pt x="286" y="131"/>
                  <a:pt x="294" y="130"/>
                  <a:pt x="301" y="126"/>
                </a:cubicBezTo>
                <a:cubicBezTo>
                  <a:pt x="302" y="119"/>
                  <a:pt x="304" y="118"/>
                  <a:pt x="310" y="114"/>
                </a:cubicBezTo>
                <a:cubicBezTo>
                  <a:pt x="314" y="109"/>
                  <a:pt x="319" y="106"/>
                  <a:pt x="323" y="102"/>
                </a:cubicBezTo>
                <a:cubicBezTo>
                  <a:pt x="327" y="93"/>
                  <a:pt x="328" y="86"/>
                  <a:pt x="334" y="78"/>
                </a:cubicBezTo>
                <a:cubicBezTo>
                  <a:pt x="327" y="60"/>
                  <a:pt x="327" y="40"/>
                  <a:pt x="337" y="23"/>
                </a:cubicBezTo>
                <a:cubicBezTo>
                  <a:pt x="337" y="16"/>
                  <a:pt x="337" y="8"/>
                  <a:pt x="338" y="1"/>
                </a:cubicBezTo>
                <a:cubicBezTo>
                  <a:pt x="338" y="0"/>
                  <a:pt x="340" y="4"/>
                  <a:pt x="340" y="5"/>
                </a:cubicBezTo>
                <a:cubicBezTo>
                  <a:pt x="341" y="8"/>
                  <a:pt x="340" y="11"/>
                  <a:pt x="341" y="14"/>
                </a:cubicBezTo>
                <a:cubicBezTo>
                  <a:pt x="342" y="23"/>
                  <a:pt x="346" y="32"/>
                  <a:pt x="351" y="39"/>
                </a:cubicBezTo>
                <a:cubicBezTo>
                  <a:pt x="352" y="45"/>
                  <a:pt x="356" y="52"/>
                  <a:pt x="360" y="57"/>
                </a:cubicBezTo>
                <a:cubicBezTo>
                  <a:pt x="361" y="64"/>
                  <a:pt x="364" y="77"/>
                  <a:pt x="364" y="77"/>
                </a:cubicBezTo>
                <a:cubicBezTo>
                  <a:pt x="364" y="79"/>
                  <a:pt x="363" y="84"/>
                  <a:pt x="363" y="84"/>
                </a:cubicBez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62" name="Freeform 61"/>
          <p:cNvSpPr>
            <a:spLocks/>
          </p:cNvSpPr>
          <p:nvPr/>
        </p:nvSpPr>
        <p:spPr bwMode="auto">
          <a:xfrm>
            <a:off x="3536007" y="2442815"/>
            <a:ext cx="1660525" cy="1244600"/>
          </a:xfrm>
          <a:custGeom>
            <a:avLst/>
            <a:gdLst>
              <a:gd name="T0" fmla="*/ 281 w 826"/>
              <a:gd name="T1" fmla="*/ 237 h 616"/>
              <a:gd name="T2" fmla="*/ 311 w 826"/>
              <a:gd name="T3" fmla="*/ 226 h 616"/>
              <a:gd name="T4" fmla="*/ 350 w 826"/>
              <a:gd name="T5" fmla="*/ 198 h 616"/>
              <a:gd name="T6" fmla="*/ 384 w 826"/>
              <a:gd name="T7" fmla="*/ 150 h 616"/>
              <a:gd name="T8" fmla="*/ 423 w 826"/>
              <a:gd name="T9" fmla="*/ 115 h 616"/>
              <a:gd name="T10" fmla="*/ 450 w 826"/>
              <a:gd name="T11" fmla="*/ 76 h 616"/>
              <a:gd name="T12" fmla="*/ 462 w 826"/>
              <a:gd name="T13" fmla="*/ 43 h 616"/>
              <a:gd name="T14" fmla="*/ 503 w 826"/>
              <a:gd name="T15" fmla="*/ 11 h 616"/>
              <a:gd name="T16" fmla="*/ 538 w 826"/>
              <a:gd name="T17" fmla="*/ 11 h 616"/>
              <a:gd name="T18" fmla="*/ 556 w 826"/>
              <a:gd name="T19" fmla="*/ 33 h 616"/>
              <a:gd name="T20" fmla="*/ 580 w 826"/>
              <a:gd name="T21" fmla="*/ 78 h 616"/>
              <a:gd name="T22" fmla="*/ 640 w 826"/>
              <a:gd name="T23" fmla="*/ 69 h 616"/>
              <a:gd name="T24" fmla="*/ 673 w 826"/>
              <a:gd name="T25" fmla="*/ 48 h 616"/>
              <a:gd name="T26" fmla="*/ 693 w 826"/>
              <a:gd name="T27" fmla="*/ 18 h 616"/>
              <a:gd name="T28" fmla="*/ 728 w 826"/>
              <a:gd name="T29" fmla="*/ 40 h 616"/>
              <a:gd name="T30" fmla="*/ 717 w 826"/>
              <a:gd name="T31" fmla="*/ 79 h 616"/>
              <a:gd name="T32" fmla="*/ 722 w 826"/>
              <a:gd name="T33" fmla="*/ 106 h 616"/>
              <a:gd name="T34" fmla="*/ 744 w 826"/>
              <a:gd name="T35" fmla="*/ 128 h 616"/>
              <a:gd name="T36" fmla="*/ 799 w 826"/>
              <a:gd name="T37" fmla="*/ 191 h 616"/>
              <a:gd name="T38" fmla="*/ 815 w 826"/>
              <a:gd name="T39" fmla="*/ 228 h 616"/>
              <a:gd name="T40" fmla="*/ 823 w 826"/>
              <a:gd name="T41" fmla="*/ 347 h 616"/>
              <a:gd name="T42" fmla="*/ 767 w 826"/>
              <a:gd name="T43" fmla="*/ 354 h 616"/>
              <a:gd name="T44" fmla="*/ 732 w 826"/>
              <a:gd name="T45" fmla="*/ 354 h 616"/>
              <a:gd name="T46" fmla="*/ 666 w 826"/>
              <a:gd name="T47" fmla="*/ 356 h 616"/>
              <a:gd name="T48" fmla="*/ 611 w 826"/>
              <a:gd name="T49" fmla="*/ 391 h 616"/>
              <a:gd name="T50" fmla="*/ 533 w 826"/>
              <a:gd name="T51" fmla="*/ 384 h 616"/>
              <a:gd name="T52" fmla="*/ 489 w 826"/>
              <a:gd name="T53" fmla="*/ 405 h 616"/>
              <a:gd name="T54" fmla="*/ 479 w 826"/>
              <a:gd name="T55" fmla="*/ 435 h 616"/>
              <a:gd name="T56" fmla="*/ 494 w 826"/>
              <a:gd name="T57" fmla="*/ 455 h 616"/>
              <a:gd name="T58" fmla="*/ 516 w 826"/>
              <a:gd name="T59" fmla="*/ 480 h 616"/>
              <a:gd name="T60" fmla="*/ 502 w 826"/>
              <a:gd name="T61" fmla="*/ 567 h 616"/>
              <a:gd name="T62" fmla="*/ 450 w 826"/>
              <a:gd name="T63" fmla="*/ 598 h 616"/>
              <a:gd name="T64" fmla="*/ 424 w 826"/>
              <a:gd name="T65" fmla="*/ 608 h 616"/>
              <a:gd name="T66" fmla="*/ 379 w 826"/>
              <a:gd name="T67" fmla="*/ 571 h 616"/>
              <a:gd name="T68" fmla="*/ 332 w 826"/>
              <a:gd name="T69" fmla="*/ 604 h 616"/>
              <a:gd name="T70" fmla="*/ 293 w 826"/>
              <a:gd name="T71" fmla="*/ 579 h 616"/>
              <a:gd name="T72" fmla="*/ 264 w 826"/>
              <a:gd name="T73" fmla="*/ 576 h 616"/>
              <a:gd name="T74" fmla="*/ 244 w 826"/>
              <a:gd name="T75" fmla="*/ 553 h 616"/>
              <a:gd name="T76" fmla="*/ 205 w 826"/>
              <a:gd name="T77" fmla="*/ 528 h 616"/>
              <a:gd name="T78" fmla="*/ 169 w 826"/>
              <a:gd name="T79" fmla="*/ 544 h 616"/>
              <a:gd name="T80" fmla="*/ 139 w 826"/>
              <a:gd name="T81" fmla="*/ 506 h 616"/>
              <a:gd name="T82" fmla="*/ 134 w 826"/>
              <a:gd name="T83" fmla="*/ 475 h 616"/>
              <a:gd name="T84" fmla="*/ 116 w 826"/>
              <a:gd name="T85" fmla="*/ 442 h 616"/>
              <a:gd name="T86" fmla="*/ 59 w 826"/>
              <a:gd name="T87" fmla="*/ 396 h 616"/>
              <a:gd name="T88" fmla="*/ 14 w 826"/>
              <a:gd name="T89" fmla="*/ 379 h 616"/>
              <a:gd name="T90" fmla="*/ 20 w 826"/>
              <a:gd name="T91" fmla="*/ 315 h 616"/>
              <a:gd name="T92" fmla="*/ 58 w 826"/>
              <a:gd name="T93" fmla="*/ 321 h 616"/>
              <a:gd name="T94" fmla="*/ 142 w 826"/>
              <a:gd name="T95" fmla="*/ 326 h 616"/>
              <a:gd name="T96" fmla="*/ 202 w 826"/>
              <a:gd name="T97" fmla="*/ 304 h 616"/>
              <a:gd name="T98" fmla="*/ 245 w 826"/>
              <a:gd name="T99" fmla="*/ 278 h 616"/>
              <a:gd name="T100" fmla="*/ 260 w 826"/>
              <a:gd name="T101" fmla="*/ 259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26" h="616">
                <a:moveTo>
                  <a:pt x="260" y="259"/>
                </a:moveTo>
                <a:cubicBezTo>
                  <a:pt x="268" y="248"/>
                  <a:pt x="267" y="240"/>
                  <a:pt x="281" y="237"/>
                </a:cubicBezTo>
                <a:cubicBezTo>
                  <a:pt x="287" y="234"/>
                  <a:pt x="292" y="232"/>
                  <a:pt x="298" y="231"/>
                </a:cubicBezTo>
                <a:cubicBezTo>
                  <a:pt x="302" y="229"/>
                  <a:pt x="307" y="229"/>
                  <a:pt x="311" y="226"/>
                </a:cubicBezTo>
                <a:cubicBezTo>
                  <a:pt x="319" y="221"/>
                  <a:pt x="325" y="212"/>
                  <a:pt x="334" y="210"/>
                </a:cubicBezTo>
                <a:cubicBezTo>
                  <a:pt x="340" y="207"/>
                  <a:pt x="345" y="202"/>
                  <a:pt x="350" y="198"/>
                </a:cubicBezTo>
                <a:cubicBezTo>
                  <a:pt x="354" y="191"/>
                  <a:pt x="359" y="186"/>
                  <a:pt x="365" y="182"/>
                </a:cubicBezTo>
                <a:cubicBezTo>
                  <a:pt x="372" y="171"/>
                  <a:pt x="372" y="157"/>
                  <a:pt x="384" y="150"/>
                </a:cubicBezTo>
                <a:cubicBezTo>
                  <a:pt x="389" y="144"/>
                  <a:pt x="398" y="138"/>
                  <a:pt x="405" y="134"/>
                </a:cubicBezTo>
                <a:cubicBezTo>
                  <a:pt x="411" y="127"/>
                  <a:pt x="415" y="120"/>
                  <a:pt x="423" y="115"/>
                </a:cubicBezTo>
                <a:cubicBezTo>
                  <a:pt x="427" y="109"/>
                  <a:pt x="432" y="104"/>
                  <a:pt x="438" y="100"/>
                </a:cubicBezTo>
                <a:cubicBezTo>
                  <a:pt x="443" y="92"/>
                  <a:pt x="447" y="85"/>
                  <a:pt x="450" y="76"/>
                </a:cubicBezTo>
                <a:cubicBezTo>
                  <a:pt x="451" y="70"/>
                  <a:pt x="453" y="63"/>
                  <a:pt x="455" y="57"/>
                </a:cubicBezTo>
                <a:cubicBezTo>
                  <a:pt x="456" y="51"/>
                  <a:pt x="459" y="48"/>
                  <a:pt x="462" y="43"/>
                </a:cubicBezTo>
                <a:cubicBezTo>
                  <a:pt x="458" y="19"/>
                  <a:pt x="463" y="20"/>
                  <a:pt x="486" y="18"/>
                </a:cubicBezTo>
                <a:cubicBezTo>
                  <a:pt x="492" y="15"/>
                  <a:pt x="496" y="12"/>
                  <a:pt x="503" y="11"/>
                </a:cubicBezTo>
                <a:cubicBezTo>
                  <a:pt x="509" y="8"/>
                  <a:pt x="513" y="3"/>
                  <a:pt x="519" y="0"/>
                </a:cubicBezTo>
                <a:cubicBezTo>
                  <a:pt x="537" y="2"/>
                  <a:pt x="532" y="0"/>
                  <a:pt x="538" y="11"/>
                </a:cubicBezTo>
                <a:cubicBezTo>
                  <a:pt x="539" y="20"/>
                  <a:pt x="541" y="17"/>
                  <a:pt x="548" y="20"/>
                </a:cubicBezTo>
                <a:cubicBezTo>
                  <a:pt x="551" y="26"/>
                  <a:pt x="550" y="29"/>
                  <a:pt x="556" y="33"/>
                </a:cubicBezTo>
                <a:cubicBezTo>
                  <a:pt x="557" y="40"/>
                  <a:pt x="562" y="47"/>
                  <a:pt x="566" y="52"/>
                </a:cubicBezTo>
                <a:cubicBezTo>
                  <a:pt x="568" y="72"/>
                  <a:pt x="564" y="73"/>
                  <a:pt x="580" y="78"/>
                </a:cubicBezTo>
                <a:cubicBezTo>
                  <a:pt x="589" y="85"/>
                  <a:pt x="600" y="82"/>
                  <a:pt x="610" y="81"/>
                </a:cubicBezTo>
                <a:cubicBezTo>
                  <a:pt x="625" y="69"/>
                  <a:pt x="610" y="70"/>
                  <a:pt x="640" y="69"/>
                </a:cubicBezTo>
                <a:cubicBezTo>
                  <a:pt x="651" y="64"/>
                  <a:pt x="647" y="58"/>
                  <a:pt x="661" y="57"/>
                </a:cubicBezTo>
                <a:cubicBezTo>
                  <a:pt x="665" y="50"/>
                  <a:pt x="668" y="53"/>
                  <a:pt x="673" y="48"/>
                </a:cubicBezTo>
                <a:cubicBezTo>
                  <a:pt x="678" y="43"/>
                  <a:pt x="680" y="38"/>
                  <a:pt x="684" y="33"/>
                </a:cubicBezTo>
                <a:cubicBezTo>
                  <a:pt x="685" y="25"/>
                  <a:pt x="690" y="24"/>
                  <a:pt x="693" y="18"/>
                </a:cubicBezTo>
                <a:cubicBezTo>
                  <a:pt x="702" y="23"/>
                  <a:pt x="705" y="29"/>
                  <a:pt x="716" y="31"/>
                </a:cubicBezTo>
                <a:cubicBezTo>
                  <a:pt x="721" y="33"/>
                  <a:pt x="723" y="37"/>
                  <a:pt x="728" y="40"/>
                </a:cubicBezTo>
                <a:cubicBezTo>
                  <a:pt x="734" y="50"/>
                  <a:pt x="730" y="56"/>
                  <a:pt x="722" y="64"/>
                </a:cubicBezTo>
                <a:cubicBezTo>
                  <a:pt x="720" y="69"/>
                  <a:pt x="719" y="74"/>
                  <a:pt x="717" y="79"/>
                </a:cubicBezTo>
                <a:cubicBezTo>
                  <a:pt x="716" y="87"/>
                  <a:pt x="715" y="90"/>
                  <a:pt x="710" y="95"/>
                </a:cubicBezTo>
                <a:cubicBezTo>
                  <a:pt x="707" y="102"/>
                  <a:pt x="715" y="103"/>
                  <a:pt x="722" y="106"/>
                </a:cubicBezTo>
                <a:cubicBezTo>
                  <a:pt x="726" y="111"/>
                  <a:pt x="734" y="115"/>
                  <a:pt x="740" y="119"/>
                </a:cubicBezTo>
                <a:cubicBezTo>
                  <a:pt x="741" y="122"/>
                  <a:pt x="744" y="125"/>
                  <a:pt x="744" y="128"/>
                </a:cubicBezTo>
                <a:cubicBezTo>
                  <a:pt x="750" y="185"/>
                  <a:pt x="737" y="175"/>
                  <a:pt x="791" y="179"/>
                </a:cubicBezTo>
                <a:cubicBezTo>
                  <a:pt x="800" y="181"/>
                  <a:pt x="795" y="185"/>
                  <a:pt x="799" y="191"/>
                </a:cubicBezTo>
                <a:cubicBezTo>
                  <a:pt x="805" y="202"/>
                  <a:pt x="815" y="212"/>
                  <a:pt x="826" y="214"/>
                </a:cubicBezTo>
                <a:cubicBezTo>
                  <a:pt x="824" y="225"/>
                  <a:pt x="824" y="223"/>
                  <a:pt x="815" y="228"/>
                </a:cubicBezTo>
                <a:cubicBezTo>
                  <a:pt x="813" y="239"/>
                  <a:pt x="813" y="250"/>
                  <a:pt x="817" y="262"/>
                </a:cubicBezTo>
                <a:cubicBezTo>
                  <a:pt x="821" y="290"/>
                  <a:pt x="821" y="319"/>
                  <a:pt x="823" y="347"/>
                </a:cubicBezTo>
                <a:cubicBezTo>
                  <a:pt x="819" y="358"/>
                  <a:pt x="795" y="355"/>
                  <a:pt x="783" y="359"/>
                </a:cubicBezTo>
                <a:cubicBezTo>
                  <a:pt x="777" y="357"/>
                  <a:pt x="772" y="357"/>
                  <a:pt x="767" y="354"/>
                </a:cubicBezTo>
                <a:cubicBezTo>
                  <a:pt x="759" y="357"/>
                  <a:pt x="752" y="359"/>
                  <a:pt x="744" y="362"/>
                </a:cubicBezTo>
                <a:cubicBezTo>
                  <a:pt x="736" y="352"/>
                  <a:pt x="741" y="352"/>
                  <a:pt x="732" y="354"/>
                </a:cubicBezTo>
                <a:cubicBezTo>
                  <a:pt x="726" y="357"/>
                  <a:pt x="720" y="361"/>
                  <a:pt x="714" y="366"/>
                </a:cubicBezTo>
                <a:cubicBezTo>
                  <a:pt x="688" y="365"/>
                  <a:pt x="680" y="371"/>
                  <a:pt x="666" y="356"/>
                </a:cubicBezTo>
                <a:cubicBezTo>
                  <a:pt x="649" y="359"/>
                  <a:pt x="641" y="379"/>
                  <a:pt x="625" y="382"/>
                </a:cubicBezTo>
                <a:cubicBezTo>
                  <a:pt x="621" y="389"/>
                  <a:pt x="619" y="390"/>
                  <a:pt x="611" y="391"/>
                </a:cubicBezTo>
                <a:cubicBezTo>
                  <a:pt x="603" y="395"/>
                  <a:pt x="593" y="395"/>
                  <a:pt x="584" y="397"/>
                </a:cubicBezTo>
                <a:cubicBezTo>
                  <a:pt x="555" y="396"/>
                  <a:pt x="546" y="403"/>
                  <a:pt x="533" y="384"/>
                </a:cubicBezTo>
                <a:cubicBezTo>
                  <a:pt x="508" y="386"/>
                  <a:pt x="519" y="393"/>
                  <a:pt x="510" y="411"/>
                </a:cubicBezTo>
                <a:cubicBezTo>
                  <a:pt x="501" y="409"/>
                  <a:pt x="497" y="407"/>
                  <a:pt x="489" y="405"/>
                </a:cubicBezTo>
                <a:cubicBezTo>
                  <a:pt x="483" y="400"/>
                  <a:pt x="480" y="401"/>
                  <a:pt x="477" y="408"/>
                </a:cubicBezTo>
                <a:cubicBezTo>
                  <a:pt x="479" y="418"/>
                  <a:pt x="485" y="427"/>
                  <a:pt x="479" y="435"/>
                </a:cubicBezTo>
                <a:cubicBezTo>
                  <a:pt x="481" y="442"/>
                  <a:pt x="475" y="444"/>
                  <a:pt x="482" y="448"/>
                </a:cubicBezTo>
                <a:cubicBezTo>
                  <a:pt x="486" y="453"/>
                  <a:pt x="488" y="454"/>
                  <a:pt x="494" y="455"/>
                </a:cubicBezTo>
                <a:cubicBezTo>
                  <a:pt x="500" y="459"/>
                  <a:pt x="503" y="463"/>
                  <a:pt x="506" y="469"/>
                </a:cubicBezTo>
                <a:cubicBezTo>
                  <a:pt x="507" y="479"/>
                  <a:pt x="510" y="474"/>
                  <a:pt x="516" y="480"/>
                </a:cubicBezTo>
                <a:cubicBezTo>
                  <a:pt x="527" y="499"/>
                  <a:pt x="521" y="512"/>
                  <a:pt x="519" y="540"/>
                </a:cubicBezTo>
                <a:cubicBezTo>
                  <a:pt x="518" y="558"/>
                  <a:pt x="516" y="565"/>
                  <a:pt x="502" y="567"/>
                </a:cubicBezTo>
                <a:cubicBezTo>
                  <a:pt x="488" y="573"/>
                  <a:pt x="483" y="575"/>
                  <a:pt x="473" y="585"/>
                </a:cubicBezTo>
                <a:cubicBezTo>
                  <a:pt x="466" y="591"/>
                  <a:pt x="458" y="597"/>
                  <a:pt x="450" y="598"/>
                </a:cubicBezTo>
                <a:cubicBezTo>
                  <a:pt x="445" y="601"/>
                  <a:pt x="443" y="605"/>
                  <a:pt x="438" y="608"/>
                </a:cubicBezTo>
                <a:cubicBezTo>
                  <a:pt x="433" y="616"/>
                  <a:pt x="431" y="612"/>
                  <a:pt x="424" y="608"/>
                </a:cubicBezTo>
                <a:cubicBezTo>
                  <a:pt x="417" y="599"/>
                  <a:pt x="404" y="592"/>
                  <a:pt x="394" y="585"/>
                </a:cubicBezTo>
                <a:cubicBezTo>
                  <a:pt x="390" y="579"/>
                  <a:pt x="386" y="574"/>
                  <a:pt x="379" y="571"/>
                </a:cubicBezTo>
                <a:cubicBezTo>
                  <a:pt x="367" y="581"/>
                  <a:pt x="370" y="582"/>
                  <a:pt x="350" y="583"/>
                </a:cubicBezTo>
                <a:cubicBezTo>
                  <a:pt x="343" y="596"/>
                  <a:pt x="345" y="596"/>
                  <a:pt x="332" y="604"/>
                </a:cubicBezTo>
                <a:cubicBezTo>
                  <a:pt x="325" y="602"/>
                  <a:pt x="320" y="602"/>
                  <a:pt x="314" y="598"/>
                </a:cubicBezTo>
                <a:cubicBezTo>
                  <a:pt x="308" y="590"/>
                  <a:pt x="303" y="581"/>
                  <a:pt x="293" y="579"/>
                </a:cubicBezTo>
                <a:cubicBezTo>
                  <a:pt x="292" y="578"/>
                  <a:pt x="290" y="577"/>
                  <a:pt x="289" y="577"/>
                </a:cubicBezTo>
                <a:cubicBezTo>
                  <a:pt x="281" y="576"/>
                  <a:pt x="272" y="579"/>
                  <a:pt x="264" y="576"/>
                </a:cubicBezTo>
                <a:cubicBezTo>
                  <a:pt x="260" y="575"/>
                  <a:pt x="254" y="562"/>
                  <a:pt x="252" y="558"/>
                </a:cubicBezTo>
                <a:cubicBezTo>
                  <a:pt x="249" y="553"/>
                  <a:pt x="248" y="555"/>
                  <a:pt x="244" y="553"/>
                </a:cubicBezTo>
                <a:cubicBezTo>
                  <a:pt x="240" y="551"/>
                  <a:pt x="231" y="551"/>
                  <a:pt x="225" y="547"/>
                </a:cubicBezTo>
                <a:cubicBezTo>
                  <a:pt x="218" y="540"/>
                  <a:pt x="213" y="534"/>
                  <a:pt x="205" y="528"/>
                </a:cubicBezTo>
                <a:cubicBezTo>
                  <a:pt x="196" y="529"/>
                  <a:pt x="190" y="529"/>
                  <a:pt x="183" y="535"/>
                </a:cubicBezTo>
                <a:cubicBezTo>
                  <a:pt x="179" y="542"/>
                  <a:pt x="177" y="543"/>
                  <a:pt x="169" y="544"/>
                </a:cubicBezTo>
                <a:cubicBezTo>
                  <a:pt x="157" y="550"/>
                  <a:pt x="148" y="544"/>
                  <a:pt x="139" y="538"/>
                </a:cubicBezTo>
                <a:cubicBezTo>
                  <a:pt x="131" y="527"/>
                  <a:pt x="131" y="516"/>
                  <a:pt x="139" y="506"/>
                </a:cubicBezTo>
                <a:cubicBezTo>
                  <a:pt x="141" y="500"/>
                  <a:pt x="141" y="494"/>
                  <a:pt x="144" y="488"/>
                </a:cubicBezTo>
                <a:cubicBezTo>
                  <a:pt x="142" y="480"/>
                  <a:pt x="140" y="481"/>
                  <a:pt x="134" y="475"/>
                </a:cubicBezTo>
                <a:cubicBezTo>
                  <a:pt x="131" y="470"/>
                  <a:pt x="128" y="465"/>
                  <a:pt x="124" y="460"/>
                </a:cubicBezTo>
                <a:cubicBezTo>
                  <a:pt x="124" y="453"/>
                  <a:pt x="120" y="448"/>
                  <a:pt x="116" y="442"/>
                </a:cubicBezTo>
                <a:cubicBezTo>
                  <a:pt x="114" y="433"/>
                  <a:pt x="106" y="422"/>
                  <a:pt x="101" y="414"/>
                </a:cubicBezTo>
                <a:cubicBezTo>
                  <a:pt x="97" y="396"/>
                  <a:pt x="72" y="397"/>
                  <a:pt x="59" y="396"/>
                </a:cubicBezTo>
                <a:cubicBezTo>
                  <a:pt x="52" y="392"/>
                  <a:pt x="41" y="384"/>
                  <a:pt x="33" y="382"/>
                </a:cubicBezTo>
                <a:cubicBezTo>
                  <a:pt x="27" y="380"/>
                  <a:pt x="14" y="379"/>
                  <a:pt x="14" y="379"/>
                </a:cubicBezTo>
                <a:cubicBezTo>
                  <a:pt x="5" y="372"/>
                  <a:pt x="7" y="362"/>
                  <a:pt x="0" y="353"/>
                </a:cubicBezTo>
                <a:cubicBezTo>
                  <a:pt x="2" y="332"/>
                  <a:pt x="0" y="322"/>
                  <a:pt x="20" y="315"/>
                </a:cubicBezTo>
                <a:cubicBezTo>
                  <a:pt x="32" y="305"/>
                  <a:pt x="23" y="310"/>
                  <a:pt x="38" y="312"/>
                </a:cubicBezTo>
                <a:cubicBezTo>
                  <a:pt x="40" y="320"/>
                  <a:pt x="50" y="319"/>
                  <a:pt x="58" y="321"/>
                </a:cubicBezTo>
                <a:cubicBezTo>
                  <a:pt x="68" y="329"/>
                  <a:pt x="74" y="329"/>
                  <a:pt x="88" y="330"/>
                </a:cubicBezTo>
                <a:cubicBezTo>
                  <a:pt x="121" y="329"/>
                  <a:pt x="121" y="330"/>
                  <a:pt x="142" y="326"/>
                </a:cubicBezTo>
                <a:cubicBezTo>
                  <a:pt x="155" y="321"/>
                  <a:pt x="163" y="318"/>
                  <a:pt x="178" y="317"/>
                </a:cubicBezTo>
                <a:cubicBezTo>
                  <a:pt x="187" y="313"/>
                  <a:pt x="194" y="311"/>
                  <a:pt x="202" y="304"/>
                </a:cubicBezTo>
                <a:cubicBezTo>
                  <a:pt x="206" y="298"/>
                  <a:pt x="211" y="296"/>
                  <a:pt x="218" y="295"/>
                </a:cubicBezTo>
                <a:cubicBezTo>
                  <a:pt x="227" y="289"/>
                  <a:pt x="236" y="283"/>
                  <a:pt x="245" y="278"/>
                </a:cubicBezTo>
                <a:cubicBezTo>
                  <a:pt x="249" y="273"/>
                  <a:pt x="252" y="271"/>
                  <a:pt x="257" y="268"/>
                </a:cubicBezTo>
                <a:cubicBezTo>
                  <a:pt x="259" y="264"/>
                  <a:pt x="263" y="242"/>
                  <a:pt x="260" y="259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63" name="Freeform 62"/>
          <p:cNvSpPr>
            <a:spLocks/>
          </p:cNvSpPr>
          <p:nvPr/>
        </p:nvSpPr>
        <p:spPr bwMode="auto">
          <a:xfrm>
            <a:off x="3461395" y="3244503"/>
            <a:ext cx="692150" cy="1092200"/>
          </a:xfrm>
          <a:custGeom>
            <a:avLst/>
            <a:gdLst>
              <a:gd name="T0" fmla="*/ 87 w 344"/>
              <a:gd name="T1" fmla="*/ 515 h 540"/>
              <a:gd name="T2" fmla="*/ 37 w 344"/>
              <a:gd name="T3" fmla="*/ 520 h 540"/>
              <a:gd name="T4" fmla="*/ 0 w 344"/>
              <a:gd name="T5" fmla="*/ 502 h 540"/>
              <a:gd name="T6" fmla="*/ 25 w 344"/>
              <a:gd name="T7" fmla="*/ 474 h 540"/>
              <a:gd name="T8" fmla="*/ 8 w 344"/>
              <a:gd name="T9" fmla="*/ 430 h 540"/>
              <a:gd name="T10" fmla="*/ 21 w 344"/>
              <a:gd name="T11" fmla="*/ 379 h 540"/>
              <a:gd name="T12" fmla="*/ 27 w 344"/>
              <a:gd name="T13" fmla="*/ 303 h 540"/>
              <a:gd name="T14" fmla="*/ 4 w 344"/>
              <a:gd name="T15" fmla="*/ 278 h 540"/>
              <a:gd name="T16" fmla="*/ 30 w 344"/>
              <a:gd name="T17" fmla="*/ 223 h 540"/>
              <a:gd name="T18" fmla="*/ 25 w 344"/>
              <a:gd name="T19" fmla="*/ 196 h 540"/>
              <a:gd name="T20" fmla="*/ 42 w 344"/>
              <a:gd name="T21" fmla="*/ 153 h 540"/>
              <a:gd name="T22" fmla="*/ 51 w 344"/>
              <a:gd name="T23" fmla="*/ 113 h 540"/>
              <a:gd name="T24" fmla="*/ 59 w 344"/>
              <a:gd name="T25" fmla="*/ 0 h 540"/>
              <a:gd name="T26" fmla="*/ 117 w 344"/>
              <a:gd name="T27" fmla="*/ 16 h 540"/>
              <a:gd name="T28" fmla="*/ 139 w 344"/>
              <a:gd name="T29" fmla="*/ 38 h 540"/>
              <a:gd name="T30" fmla="*/ 163 w 344"/>
              <a:gd name="T31" fmla="*/ 76 h 540"/>
              <a:gd name="T32" fmla="*/ 175 w 344"/>
              <a:gd name="T33" fmla="*/ 114 h 540"/>
              <a:gd name="T34" fmla="*/ 223 w 344"/>
              <a:gd name="T35" fmla="*/ 145 h 540"/>
              <a:gd name="T36" fmla="*/ 224 w 344"/>
              <a:gd name="T37" fmla="*/ 150 h 540"/>
              <a:gd name="T38" fmla="*/ 242 w 344"/>
              <a:gd name="T39" fmla="*/ 148 h 540"/>
              <a:gd name="T40" fmla="*/ 291 w 344"/>
              <a:gd name="T41" fmla="*/ 181 h 540"/>
              <a:gd name="T42" fmla="*/ 301 w 344"/>
              <a:gd name="T43" fmla="*/ 226 h 540"/>
              <a:gd name="T44" fmla="*/ 303 w 344"/>
              <a:gd name="T45" fmla="*/ 276 h 540"/>
              <a:gd name="T46" fmla="*/ 344 w 344"/>
              <a:gd name="T47" fmla="*/ 306 h 540"/>
              <a:gd name="T48" fmla="*/ 327 w 344"/>
              <a:gd name="T49" fmla="*/ 355 h 540"/>
              <a:gd name="T50" fmla="*/ 303 w 344"/>
              <a:gd name="T51" fmla="*/ 374 h 540"/>
              <a:gd name="T52" fmla="*/ 256 w 344"/>
              <a:gd name="T53" fmla="*/ 394 h 540"/>
              <a:gd name="T54" fmla="*/ 226 w 344"/>
              <a:gd name="T55" fmla="*/ 408 h 540"/>
              <a:gd name="T56" fmla="*/ 199 w 344"/>
              <a:gd name="T57" fmla="*/ 469 h 540"/>
              <a:gd name="T58" fmla="*/ 217 w 344"/>
              <a:gd name="T59" fmla="*/ 527 h 540"/>
              <a:gd name="T60" fmla="*/ 176 w 344"/>
              <a:gd name="T61" fmla="*/ 536 h 540"/>
              <a:gd name="T62" fmla="*/ 110 w 344"/>
              <a:gd name="T63" fmla="*/ 501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44" h="540">
                <a:moveTo>
                  <a:pt x="110" y="499"/>
                </a:moveTo>
                <a:cubicBezTo>
                  <a:pt x="99" y="502"/>
                  <a:pt x="98" y="512"/>
                  <a:pt x="87" y="515"/>
                </a:cubicBezTo>
                <a:cubicBezTo>
                  <a:pt x="79" y="519"/>
                  <a:pt x="71" y="522"/>
                  <a:pt x="63" y="526"/>
                </a:cubicBezTo>
                <a:cubicBezTo>
                  <a:pt x="53" y="524"/>
                  <a:pt x="45" y="522"/>
                  <a:pt x="37" y="520"/>
                </a:cubicBezTo>
                <a:cubicBezTo>
                  <a:pt x="30" y="515"/>
                  <a:pt x="21" y="508"/>
                  <a:pt x="13" y="507"/>
                </a:cubicBezTo>
                <a:cubicBezTo>
                  <a:pt x="9" y="505"/>
                  <a:pt x="4" y="504"/>
                  <a:pt x="0" y="502"/>
                </a:cubicBezTo>
                <a:cubicBezTo>
                  <a:pt x="1" y="495"/>
                  <a:pt x="2" y="487"/>
                  <a:pt x="9" y="486"/>
                </a:cubicBezTo>
                <a:cubicBezTo>
                  <a:pt x="15" y="483"/>
                  <a:pt x="20" y="478"/>
                  <a:pt x="25" y="474"/>
                </a:cubicBezTo>
                <a:cubicBezTo>
                  <a:pt x="30" y="461"/>
                  <a:pt x="25" y="448"/>
                  <a:pt x="15" y="440"/>
                </a:cubicBezTo>
                <a:cubicBezTo>
                  <a:pt x="13" y="432"/>
                  <a:pt x="9" y="434"/>
                  <a:pt x="8" y="430"/>
                </a:cubicBezTo>
                <a:cubicBezTo>
                  <a:pt x="7" y="426"/>
                  <a:pt x="5" y="426"/>
                  <a:pt x="7" y="418"/>
                </a:cubicBezTo>
                <a:cubicBezTo>
                  <a:pt x="6" y="403"/>
                  <a:pt x="2" y="383"/>
                  <a:pt x="21" y="379"/>
                </a:cubicBezTo>
                <a:cubicBezTo>
                  <a:pt x="35" y="356"/>
                  <a:pt x="24" y="335"/>
                  <a:pt x="13" y="316"/>
                </a:cubicBezTo>
                <a:cubicBezTo>
                  <a:pt x="16" y="305"/>
                  <a:pt x="21" y="311"/>
                  <a:pt x="27" y="303"/>
                </a:cubicBezTo>
                <a:cubicBezTo>
                  <a:pt x="25" y="289"/>
                  <a:pt x="27" y="289"/>
                  <a:pt x="16" y="287"/>
                </a:cubicBezTo>
                <a:cubicBezTo>
                  <a:pt x="11" y="284"/>
                  <a:pt x="7" y="283"/>
                  <a:pt x="4" y="278"/>
                </a:cubicBezTo>
                <a:cubicBezTo>
                  <a:pt x="7" y="268"/>
                  <a:pt x="14" y="264"/>
                  <a:pt x="18" y="255"/>
                </a:cubicBezTo>
                <a:cubicBezTo>
                  <a:pt x="19" y="241"/>
                  <a:pt x="22" y="233"/>
                  <a:pt x="30" y="223"/>
                </a:cubicBezTo>
                <a:cubicBezTo>
                  <a:pt x="31" y="217"/>
                  <a:pt x="33" y="214"/>
                  <a:pt x="36" y="209"/>
                </a:cubicBezTo>
                <a:cubicBezTo>
                  <a:pt x="34" y="200"/>
                  <a:pt x="34" y="198"/>
                  <a:pt x="25" y="196"/>
                </a:cubicBezTo>
                <a:cubicBezTo>
                  <a:pt x="24" y="188"/>
                  <a:pt x="24" y="185"/>
                  <a:pt x="18" y="181"/>
                </a:cubicBezTo>
                <a:cubicBezTo>
                  <a:pt x="10" y="166"/>
                  <a:pt x="29" y="155"/>
                  <a:pt x="42" y="153"/>
                </a:cubicBezTo>
                <a:cubicBezTo>
                  <a:pt x="49" y="149"/>
                  <a:pt x="52" y="144"/>
                  <a:pt x="56" y="136"/>
                </a:cubicBezTo>
                <a:cubicBezTo>
                  <a:pt x="55" y="127"/>
                  <a:pt x="55" y="120"/>
                  <a:pt x="51" y="113"/>
                </a:cubicBezTo>
                <a:cubicBezTo>
                  <a:pt x="49" y="102"/>
                  <a:pt x="43" y="65"/>
                  <a:pt x="40" y="61"/>
                </a:cubicBezTo>
                <a:cubicBezTo>
                  <a:pt x="38" y="37"/>
                  <a:pt x="26" y="2"/>
                  <a:pt x="59" y="0"/>
                </a:cubicBezTo>
                <a:cubicBezTo>
                  <a:pt x="67" y="1"/>
                  <a:pt x="73" y="3"/>
                  <a:pt x="80" y="4"/>
                </a:cubicBezTo>
                <a:cubicBezTo>
                  <a:pt x="97" y="17"/>
                  <a:pt x="85" y="15"/>
                  <a:pt x="117" y="16"/>
                </a:cubicBezTo>
                <a:cubicBezTo>
                  <a:pt x="122" y="18"/>
                  <a:pt x="125" y="21"/>
                  <a:pt x="130" y="22"/>
                </a:cubicBezTo>
                <a:cubicBezTo>
                  <a:pt x="131" y="30"/>
                  <a:pt x="132" y="37"/>
                  <a:pt x="139" y="38"/>
                </a:cubicBezTo>
                <a:cubicBezTo>
                  <a:pt x="145" y="45"/>
                  <a:pt x="146" y="50"/>
                  <a:pt x="152" y="58"/>
                </a:cubicBezTo>
                <a:cubicBezTo>
                  <a:pt x="154" y="66"/>
                  <a:pt x="155" y="73"/>
                  <a:pt x="163" y="76"/>
                </a:cubicBezTo>
                <a:cubicBezTo>
                  <a:pt x="165" y="89"/>
                  <a:pt x="168" y="96"/>
                  <a:pt x="179" y="101"/>
                </a:cubicBezTo>
                <a:cubicBezTo>
                  <a:pt x="184" y="107"/>
                  <a:pt x="180" y="109"/>
                  <a:pt x="175" y="114"/>
                </a:cubicBezTo>
                <a:cubicBezTo>
                  <a:pt x="173" y="131"/>
                  <a:pt x="163" y="153"/>
                  <a:pt x="184" y="162"/>
                </a:cubicBezTo>
                <a:cubicBezTo>
                  <a:pt x="197" y="161"/>
                  <a:pt x="211" y="147"/>
                  <a:pt x="223" y="145"/>
                </a:cubicBezTo>
                <a:cubicBezTo>
                  <a:pt x="225" y="145"/>
                  <a:pt x="217" y="150"/>
                  <a:pt x="217" y="148"/>
                </a:cubicBezTo>
                <a:cubicBezTo>
                  <a:pt x="217" y="146"/>
                  <a:pt x="222" y="151"/>
                  <a:pt x="224" y="150"/>
                </a:cubicBezTo>
                <a:cubicBezTo>
                  <a:pt x="226" y="149"/>
                  <a:pt x="227" y="147"/>
                  <a:pt x="229" y="147"/>
                </a:cubicBezTo>
                <a:cubicBezTo>
                  <a:pt x="232" y="147"/>
                  <a:pt x="235" y="145"/>
                  <a:pt x="242" y="148"/>
                </a:cubicBezTo>
                <a:cubicBezTo>
                  <a:pt x="249" y="151"/>
                  <a:pt x="266" y="163"/>
                  <a:pt x="274" y="168"/>
                </a:cubicBezTo>
                <a:cubicBezTo>
                  <a:pt x="281" y="172"/>
                  <a:pt x="283" y="176"/>
                  <a:pt x="291" y="181"/>
                </a:cubicBezTo>
                <a:cubicBezTo>
                  <a:pt x="297" y="192"/>
                  <a:pt x="301" y="200"/>
                  <a:pt x="311" y="206"/>
                </a:cubicBezTo>
                <a:cubicBezTo>
                  <a:pt x="316" y="230"/>
                  <a:pt x="317" y="229"/>
                  <a:pt x="301" y="226"/>
                </a:cubicBezTo>
                <a:cubicBezTo>
                  <a:pt x="299" y="235"/>
                  <a:pt x="305" y="244"/>
                  <a:pt x="314" y="246"/>
                </a:cubicBezTo>
                <a:cubicBezTo>
                  <a:pt x="332" y="255"/>
                  <a:pt x="321" y="274"/>
                  <a:pt x="303" y="276"/>
                </a:cubicBezTo>
                <a:cubicBezTo>
                  <a:pt x="300" y="294"/>
                  <a:pt x="316" y="296"/>
                  <a:pt x="330" y="298"/>
                </a:cubicBezTo>
                <a:cubicBezTo>
                  <a:pt x="337" y="301"/>
                  <a:pt x="340" y="299"/>
                  <a:pt x="344" y="306"/>
                </a:cubicBezTo>
                <a:cubicBezTo>
                  <a:pt x="342" y="315"/>
                  <a:pt x="339" y="321"/>
                  <a:pt x="333" y="328"/>
                </a:cubicBezTo>
                <a:cubicBezTo>
                  <a:pt x="332" y="335"/>
                  <a:pt x="331" y="348"/>
                  <a:pt x="327" y="355"/>
                </a:cubicBezTo>
                <a:cubicBezTo>
                  <a:pt x="324" y="359"/>
                  <a:pt x="318" y="360"/>
                  <a:pt x="314" y="364"/>
                </a:cubicBezTo>
                <a:cubicBezTo>
                  <a:pt x="309" y="369"/>
                  <a:pt x="310" y="373"/>
                  <a:pt x="303" y="374"/>
                </a:cubicBezTo>
                <a:cubicBezTo>
                  <a:pt x="298" y="377"/>
                  <a:pt x="283" y="375"/>
                  <a:pt x="276" y="376"/>
                </a:cubicBezTo>
                <a:cubicBezTo>
                  <a:pt x="268" y="381"/>
                  <a:pt x="265" y="392"/>
                  <a:pt x="256" y="394"/>
                </a:cubicBezTo>
                <a:cubicBezTo>
                  <a:pt x="250" y="396"/>
                  <a:pt x="241" y="403"/>
                  <a:pt x="241" y="403"/>
                </a:cubicBezTo>
                <a:cubicBezTo>
                  <a:pt x="236" y="406"/>
                  <a:pt x="229" y="402"/>
                  <a:pt x="226" y="408"/>
                </a:cubicBezTo>
                <a:cubicBezTo>
                  <a:pt x="225" y="422"/>
                  <a:pt x="223" y="432"/>
                  <a:pt x="209" y="435"/>
                </a:cubicBezTo>
                <a:cubicBezTo>
                  <a:pt x="216" y="456"/>
                  <a:pt x="209" y="455"/>
                  <a:pt x="199" y="469"/>
                </a:cubicBezTo>
                <a:cubicBezTo>
                  <a:pt x="201" y="491"/>
                  <a:pt x="204" y="484"/>
                  <a:pt x="229" y="486"/>
                </a:cubicBezTo>
                <a:cubicBezTo>
                  <a:pt x="229" y="504"/>
                  <a:pt x="238" y="532"/>
                  <a:pt x="217" y="527"/>
                </a:cubicBezTo>
                <a:cubicBezTo>
                  <a:pt x="200" y="529"/>
                  <a:pt x="194" y="524"/>
                  <a:pt x="188" y="538"/>
                </a:cubicBezTo>
                <a:cubicBezTo>
                  <a:pt x="184" y="537"/>
                  <a:pt x="177" y="540"/>
                  <a:pt x="176" y="536"/>
                </a:cubicBezTo>
                <a:cubicBezTo>
                  <a:pt x="172" y="525"/>
                  <a:pt x="186" y="504"/>
                  <a:pt x="175" y="499"/>
                </a:cubicBezTo>
                <a:cubicBezTo>
                  <a:pt x="155" y="489"/>
                  <a:pt x="131" y="500"/>
                  <a:pt x="110" y="501"/>
                </a:cubicBezTo>
                <a:cubicBezTo>
                  <a:pt x="103" y="505"/>
                  <a:pt x="104" y="505"/>
                  <a:pt x="110" y="49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64" name="Freeform 63"/>
          <p:cNvSpPr>
            <a:spLocks/>
          </p:cNvSpPr>
          <p:nvPr/>
        </p:nvSpPr>
        <p:spPr bwMode="auto">
          <a:xfrm>
            <a:off x="3869382" y="3608040"/>
            <a:ext cx="927100" cy="881063"/>
          </a:xfrm>
          <a:custGeom>
            <a:avLst/>
            <a:gdLst>
              <a:gd name="T0" fmla="*/ 412 w 461"/>
              <a:gd name="T1" fmla="*/ 37 h 435"/>
              <a:gd name="T2" fmla="*/ 425 w 461"/>
              <a:gd name="T3" fmla="*/ 117 h 435"/>
              <a:gd name="T4" fmla="*/ 419 w 461"/>
              <a:gd name="T5" fmla="*/ 163 h 435"/>
              <a:gd name="T6" fmla="*/ 461 w 461"/>
              <a:gd name="T7" fmla="*/ 257 h 435"/>
              <a:gd name="T8" fmla="*/ 435 w 461"/>
              <a:gd name="T9" fmla="*/ 287 h 435"/>
              <a:gd name="T10" fmla="*/ 417 w 461"/>
              <a:gd name="T11" fmla="*/ 316 h 435"/>
              <a:gd name="T12" fmla="*/ 391 w 461"/>
              <a:gd name="T13" fmla="*/ 351 h 435"/>
              <a:gd name="T14" fmla="*/ 382 w 461"/>
              <a:gd name="T15" fmla="val 19504305"/>
              <a:gd name="T16" fmla="*/ 320 w 461"/>
              <a:gd name="T17" fmla="*/ 429 h 435"/>
              <a:gd name="T18" fmla="*/ 250 w 461"/>
              <a:gd name="T19" fmla="*/ 388 h 435"/>
              <a:gd name="T20" fmla="*/ 200 w 461"/>
              <a:gd name="T21" fmla="*/ 411 h 435"/>
              <a:gd name="T22" fmla="*/ 171 w 461"/>
              <a:gd name="T23" fmla="*/ 435 h 435"/>
              <a:gd name="T24" fmla="*/ 127 w 461"/>
              <a:gd name="T25" fmla="*/ 406 h 435"/>
              <a:gd name="T26" fmla="*/ 70 w 461"/>
              <a:gd name="T27" fmla="*/ 359 h 435"/>
              <a:gd name="T28" fmla="*/ 5 w 461"/>
              <a:gd name="T29" fmla="*/ 309 h 435"/>
              <a:gd name="T30" fmla="*/ 1 w 461"/>
              <a:gd name="T31" fmla="*/ 299 h 435"/>
              <a:gd name="T32" fmla="*/ 22 w 461"/>
              <a:gd name="T33" fmla="*/ 257 h 435"/>
              <a:gd name="T34" fmla="*/ 54 w 461"/>
              <a:gd name="T35" fmla="*/ 223 h 435"/>
              <a:gd name="T36" fmla="*/ 109 w 461"/>
              <a:gd name="T37" fmla="*/ 202 h 435"/>
              <a:gd name="T38" fmla="*/ 135 w 461"/>
              <a:gd name="T39" fmla="*/ 168 h 435"/>
              <a:gd name="T40" fmla="*/ 123 w 461"/>
              <a:gd name="T41" fmla="*/ 125 h 435"/>
              <a:gd name="T42" fmla="*/ 114 w 461"/>
              <a:gd name="T43" fmla="*/ 104 h 435"/>
              <a:gd name="T44" fmla="*/ 115 w 461"/>
              <a:gd name="T45" fmla="*/ 71 h 435"/>
              <a:gd name="T46" fmla="*/ 117 w 461"/>
              <a:gd name="T47" fmla="*/ 50 h 435"/>
              <a:gd name="T48" fmla="*/ 111 w 461"/>
              <a:gd name="T49" fmla="*/ 21 h 435"/>
              <a:gd name="T50" fmla="*/ 155 w 461"/>
              <a:gd name="T51" fmla="*/ 35 h 435"/>
              <a:gd name="T52" fmla="*/ 189 w 461"/>
              <a:gd name="T53" fmla="*/ 28 h 435"/>
              <a:gd name="T54" fmla="*/ 228 w 461"/>
              <a:gd name="T55" fmla="*/ 13 h 435"/>
              <a:gd name="T56" fmla="*/ 254 w 461"/>
              <a:gd name="T57" fmla="*/ 40 h 435"/>
              <a:gd name="T58" fmla="*/ 305 w 461"/>
              <a:gd name="T59" fmla="*/ 37 h 435"/>
              <a:gd name="T60" fmla="*/ 305 w 461"/>
              <a:gd name="T61" fmla="*/ 33 h 435"/>
              <a:gd name="T62" fmla="*/ 338 w 461"/>
              <a:gd name="T63" fmla="*/ 9 h 435"/>
              <a:gd name="T64" fmla="*/ 348 w 461"/>
              <a:gd name="T65" fmla="*/ 9 h 435"/>
              <a:gd name="T66" fmla="*/ 411 w 461"/>
              <a:gd name="T67" fmla="*/ 6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61" h="435">
                <a:moveTo>
                  <a:pt x="411" y="6"/>
                </a:moveTo>
                <a:cubicBezTo>
                  <a:pt x="411" y="14"/>
                  <a:pt x="415" y="29"/>
                  <a:pt x="412" y="37"/>
                </a:cubicBezTo>
                <a:cubicBezTo>
                  <a:pt x="410" y="48"/>
                  <a:pt x="404" y="45"/>
                  <a:pt x="394" y="47"/>
                </a:cubicBezTo>
                <a:cubicBezTo>
                  <a:pt x="379" y="72"/>
                  <a:pt x="398" y="111"/>
                  <a:pt x="425" y="117"/>
                </a:cubicBezTo>
                <a:cubicBezTo>
                  <a:pt x="427" y="129"/>
                  <a:pt x="429" y="143"/>
                  <a:pt x="423" y="154"/>
                </a:cubicBezTo>
                <a:cubicBezTo>
                  <a:pt x="422" y="157"/>
                  <a:pt x="419" y="160"/>
                  <a:pt x="419" y="163"/>
                </a:cubicBezTo>
                <a:cubicBezTo>
                  <a:pt x="417" y="215"/>
                  <a:pt x="421" y="214"/>
                  <a:pt x="453" y="238"/>
                </a:cubicBezTo>
                <a:cubicBezTo>
                  <a:pt x="456" y="244"/>
                  <a:pt x="459" y="251"/>
                  <a:pt x="461" y="257"/>
                </a:cubicBezTo>
                <a:cubicBezTo>
                  <a:pt x="458" y="266"/>
                  <a:pt x="456" y="268"/>
                  <a:pt x="447" y="270"/>
                </a:cubicBezTo>
                <a:cubicBezTo>
                  <a:pt x="443" y="277"/>
                  <a:pt x="438" y="280"/>
                  <a:pt x="435" y="287"/>
                </a:cubicBezTo>
                <a:cubicBezTo>
                  <a:pt x="436" y="294"/>
                  <a:pt x="437" y="300"/>
                  <a:pt x="440" y="307"/>
                </a:cubicBezTo>
                <a:cubicBezTo>
                  <a:pt x="436" y="318"/>
                  <a:pt x="427" y="314"/>
                  <a:pt x="417" y="316"/>
                </a:cubicBezTo>
                <a:cubicBezTo>
                  <a:pt x="403" y="335"/>
                  <a:pt x="417" y="313"/>
                  <a:pt x="409" y="340"/>
                </a:cubicBezTo>
                <a:cubicBezTo>
                  <a:pt x="408" y="344"/>
                  <a:pt x="395" y="349"/>
                  <a:pt x="391" y="351"/>
                </a:cubicBezTo>
                <a:cubicBezTo>
                  <a:pt x="388" y="357"/>
                  <a:pt x="385" y="361"/>
                  <a:pt x="381" y="365"/>
                </a:cubicBezTo>
                <a:cubicBezTo>
                  <a:pt x="378" y="372"/>
                  <a:pt x="381" y="375"/>
                  <a:pt x="382" y="382"/>
                </a:cubicBezTo>
                <a:cubicBezTo>
                  <a:pt x="380" y="404"/>
                  <a:pt x="358" y="410"/>
                  <a:pt x="339" y="411"/>
                </a:cubicBezTo>
                <a:cubicBezTo>
                  <a:pt x="330" y="416"/>
                  <a:pt x="329" y="427"/>
                  <a:pt x="320" y="429"/>
                </a:cubicBezTo>
                <a:cubicBezTo>
                  <a:pt x="303" y="416"/>
                  <a:pt x="299" y="413"/>
                  <a:pt x="274" y="411"/>
                </a:cubicBezTo>
                <a:cubicBezTo>
                  <a:pt x="267" y="401"/>
                  <a:pt x="259" y="395"/>
                  <a:pt x="250" y="388"/>
                </a:cubicBezTo>
                <a:cubicBezTo>
                  <a:pt x="237" y="391"/>
                  <a:pt x="231" y="404"/>
                  <a:pt x="221" y="407"/>
                </a:cubicBezTo>
                <a:cubicBezTo>
                  <a:pt x="214" y="410"/>
                  <a:pt x="207" y="410"/>
                  <a:pt x="200" y="411"/>
                </a:cubicBezTo>
                <a:cubicBezTo>
                  <a:pt x="194" y="413"/>
                  <a:pt x="191" y="417"/>
                  <a:pt x="186" y="420"/>
                </a:cubicBezTo>
                <a:cubicBezTo>
                  <a:pt x="181" y="426"/>
                  <a:pt x="179" y="433"/>
                  <a:pt x="171" y="435"/>
                </a:cubicBezTo>
                <a:cubicBezTo>
                  <a:pt x="157" y="434"/>
                  <a:pt x="155" y="426"/>
                  <a:pt x="144" y="419"/>
                </a:cubicBezTo>
                <a:cubicBezTo>
                  <a:pt x="139" y="413"/>
                  <a:pt x="134" y="411"/>
                  <a:pt x="127" y="406"/>
                </a:cubicBezTo>
                <a:cubicBezTo>
                  <a:pt x="121" y="396"/>
                  <a:pt x="111" y="384"/>
                  <a:pt x="102" y="377"/>
                </a:cubicBezTo>
                <a:cubicBezTo>
                  <a:pt x="93" y="358"/>
                  <a:pt x="99" y="361"/>
                  <a:pt x="70" y="359"/>
                </a:cubicBezTo>
                <a:cubicBezTo>
                  <a:pt x="57" y="351"/>
                  <a:pt x="46" y="351"/>
                  <a:pt x="32" y="348"/>
                </a:cubicBezTo>
                <a:cubicBezTo>
                  <a:pt x="26" y="316"/>
                  <a:pt x="35" y="314"/>
                  <a:pt x="5" y="309"/>
                </a:cubicBezTo>
                <a:cubicBezTo>
                  <a:pt x="5" y="307"/>
                  <a:pt x="5" y="306"/>
                  <a:pt x="4" y="304"/>
                </a:cubicBezTo>
                <a:cubicBezTo>
                  <a:pt x="3" y="302"/>
                  <a:pt x="1" y="302"/>
                  <a:pt x="1" y="299"/>
                </a:cubicBezTo>
                <a:cubicBezTo>
                  <a:pt x="0" y="293"/>
                  <a:pt x="10" y="281"/>
                  <a:pt x="13" y="276"/>
                </a:cubicBezTo>
                <a:cubicBezTo>
                  <a:pt x="10" y="266"/>
                  <a:pt x="11" y="259"/>
                  <a:pt x="22" y="257"/>
                </a:cubicBezTo>
                <a:cubicBezTo>
                  <a:pt x="28" y="246"/>
                  <a:pt x="24" y="235"/>
                  <a:pt x="37" y="232"/>
                </a:cubicBezTo>
                <a:cubicBezTo>
                  <a:pt x="43" y="228"/>
                  <a:pt x="47" y="224"/>
                  <a:pt x="54" y="223"/>
                </a:cubicBezTo>
                <a:cubicBezTo>
                  <a:pt x="64" y="218"/>
                  <a:pt x="73" y="204"/>
                  <a:pt x="84" y="203"/>
                </a:cubicBezTo>
                <a:cubicBezTo>
                  <a:pt x="92" y="202"/>
                  <a:pt x="101" y="202"/>
                  <a:pt x="109" y="202"/>
                </a:cubicBezTo>
                <a:cubicBezTo>
                  <a:pt x="111" y="201"/>
                  <a:pt x="124" y="187"/>
                  <a:pt x="127" y="183"/>
                </a:cubicBezTo>
                <a:cubicBezTo>
                  <a:pt x="129" y="174"/>
                  <a:pt x="132" y="175"/>
                  <a:pt x="135" y="168"/>
                </a:cubicBezTo>
                <a:cubicBezTo>
                  <a:pt x="136" y="154"/>
                  <a:pt x="139" y="148"/>
                  <a:pt x="146" y="135"/>
                </a:cubicBezTo>
                <a:cubicBezTo>
                  <a:pt x="138" y="123"/>
                  <a:pt x="143" y="126"/>
                  <a:pt x="123" y="125"/>
                </a:cubicBezTo>
                <a:cubicBezTo>
                  <a:pt x="118" y="123"/>
                  <a:pt x="115" y="120"/>
                  <a:pt x="109" y="119"/>
                </a:cubicBezTo>
                <a:cubicBezTo>
                  <a:pt x="108" y="112"/>
                  <a:pt x="105" y="106"/>
                  <a:pt x="114" y="104"/>
                </a:cubicBezTo>
                <a:cubicBezTo>
                  <a:pt x="122" y="94"/>
                  <a:pt x="121" y="97"/>
                  <a:pt x="126" y="83"/>
                </a:cubicBezTo>
                <a:cubicBezTo>
                  <a:pt x="122" y="78"/>
                  <a:pt x="121" y="74"/>
                  <a:pt x="115" y="71"/>
                </a:cubicBezTo>
                <a:cubicBezTo>
                  <a:pt x="111" y="66"/>
                  <a:pt x="108" y="65"/>
                  <a:pt x="106" y="59"/>
                </a:cubicBezTo>
                <a:cubicBezTo>
                  <a:pt x="109" y="54"/>
                  <a:pt x="111" y="52"/>
                  <a:pt x="117" y="50"/>
                </a:cubicBezTo>
                <a:cubicBezTo>
                  <a:pt x="118" y="42"/>
                  <a:pt x="119" y="39"/>
                  <a:pt x="112" y="35"/>
                </a:cubicBezTo>
                <a:cubicBezTo>
                  <a:pt x="108" y="29"/>
                  <a:pt x="107" y="27"/>
                  <a:pt x="111" y="21"/>
                </a:cubicBezTo>
                <a:cubicBezTo>
                  <a:pt x="120" y="21"/>
                  <a:pt x="130" y="20"/>
                  <a:pt x="138" y="22"/>
                </a:cubicBezTo>
                <a:cubicBezTo>
                  <a:pt x="139" y="22"/>
                  <a:pt x="146" y="32"/>
                  <a:pt x="155" y="35"/>
                </a:cubicBezTo>
                <a:cubicBezTo>
                  <a:pt x="160" y="39"/>
                  <a:pt x="164" y="40"/>
                  <a:pt x="170" y="41"/>
                </a:cubicBezTo>
                <a:cubicBezTo>
                  <a:pt x="190" y="39"/>
                  <a:pt x="180" y="39"/>
                  <a:pt x="189" y="28"/>
                </a:cubicBezTo>
                <a:cubicBezTo>
                  <a:pt x="194" y="22"/>
                  <a:pt x="198" y="16"/>
                  <a:pt x="206" y="15"/>
                </a:cubicBezTo>
                <a:cubicBezTo>
                  <a:pt x="201" y="8"/>
                  <a:pt x="205" y="6"/>
                  <a:pt x="228" y="13"/>
                </a:cubicBezTo>
                <a:cubicBezTo>
                  <a:pt x="232" y="14"/>
                  <a:pt x="231" y="32"/>
                  <a:pt x="241" y="35"/>
                </a:cubicBezTo>
                <a:cubicBezTo>
                  <a:pt x="245" y="37"/>
                  <a:pt x="250" y="38"/>
                  <a:pt x="254" y="40"/>
                </a:cubicBezTo>
                <a:cubicBezTo>
                  <a:pt x="257" y="46"/>
                  <a:pt x="256" y="48"/>
                  <a:pt x="262" y="52"/>
                </a:cubicBezTo>
                <a:cubicBezTo>
                  <a:pt x="281" y="50"/>
                  <a:pt x="287" y="39"/>
                  <a:pt x="305" y="37"/>
                </a:cubicBezTo>
                <a:cubicBezTo>
                  <a:pt x="306" y="36"/>
                  <a:pt x="312" y="28"/>
                  <a:pt x="311" y="27"/>
                </a:cubicBezTo>
                <a:cubicBezTo>
                  <a:pt x="310" y="26"/>
                  <a:pt x="306" y="34"/>
                  <a:pt x="305" y="33"/>
                </a:cubicBezTo>
                <a:cubicBezTo>
                  <a:pt x="304" y="31"/>
                  <a:pt x="322" y="22"/>
                  <a:pt x="323" y="21"/>
                </a:cubicBezTo>
                <a:cubicBezTo>
                  <a:pt x="331" y="15"/>
                  <a:pt x="327" y="11"/>
                  <a:pt x="338" y="9"/>
                </a:cubicBezTo>
                <a:cubicBezTo>
                  <a:pt x="339" y="0"/>
                  <a:pt x="331" y="12"/>
                  <a:pt x="330" y="13"/>
                </a:cubicBezTo>
                <a:cubicBezTo>
                  <a:pt x="326" y="5"/>
                  <a:pt x="341" y="10"/>
                  <a:pt x="348" y="9"/>
                </a:cubicBezTo>
                <a:cubicBezTo>
                  <a:pt x="355" y="10"/>
                  <a:pt x="359" y="12"/>
                  <a:pt x="366" y="13"/>
                </a:cubicBezTo>
                <a:cubicBezTo>
                  <a:pt x="409" y="12"/>
                  <a:pt x="397" y="22"/>
                  <a:pt x="411" y="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4512320" y="3077815"/>
            <a:ext cx="1111250" cy="860425"/>
          </a:xfrm>
          <a:custGeom>
            <a:avLst/>
            <a:gdLst>
              <a:gd name="T0" fmla="*/ 427 w 552"/>
              <a:gd name="T1" fmla="*/ 21 h 424"/>
              <a:gd name="T2" fmla="*/ 462 w 552"/>
              <a:gd name="T3" fmla="*/ 34 h 424"/>
              <a:gd name="T4" fmla="*/ 501 w 552"/>
              <a:gd name="T5" fmla="*/ 34 h 424"/>
              <a:gd name="T6" fmla="*/ 515 w 552"/>
              <a:gd name="T7" fmla="*/ 0 h 424"/>
              <a:gd name="T8" fmla="*/ 533 w 552"/>
              <a:gd name="T9" fmla="*/ 15 h 424"/>
              <a:gd name="T10" fmla="*/ 539 w 552"/>
              <a:gd name="T11" fmla="*/ 82 h 424"/>
              <a:gd name="T12" fmla="*/ 539 w 552"/>
              <a:gd name="T13" fmla="*/ 111 h 424"/>
              <a:gd name="T14" fmla="*/ 519 w 552"/>
              <a:gd name="T15" fmla="*/ 180 h 424"/>
              <a:gd name="T16" fmla="*/ 478 w 552"/>
              <a:gd name="T17" fmla="*/ 208 h 424"/>
              <a:gd name="T18" fmla="*/ 444 w 552"/>
              <a:gd name="T19" fmla="*/ 217 h 424"/>
              <a:gd name="T20" fmla="*/ 415 w 552"/>
              <a:gd name="T21" fmla="*/ 230 h 424"/>
              <a:gd name="T22" fmla="*/ 413 w 552"/>
              <a:gd name="T23" fmla="*/ 278 h 424"/>
              <a:gd name="T24" fmla="*/ 379 w 552"/>
              <a:gd name="T25" fmla="*/ 272 h 424"/>
              <a:gd name="T26" fmla="*/ 335 w 552"/>
              <a:gd name="T27" fmla="*/ 239 h 424"/>
              <a:gd name="T28" fmla="*/ 311 w 552"/>
              <a:gd name="T29" fmla="*/ 266 h 424"/>
              <a:gd name="T30" fmla="*/ 293 w 552"/>
              <a:gd name="T31" fmla="*/ 294 h 424"/>
              <a:gd name="T32" fmla="*/ 247 w 552"/>
              <a:gd name="T33" fmla="*/ 384 h 424"/>
              <a:gd name="T34" fmla="*/ 198 w 552"/>
              <a:gd name="T35" fmla="*/ 391 h 424"/>
              <a:gd name="T36" fmla="*/ 130 w 552"/>
              <a:gd name="T37" fmla="*/ 416 h 424"/>
              <a:gd name="T38" fmla="*/ 113 w 552"/>
              <a:gd name="T39" fmla="*/ 410 h 424"/>
              <a:gd name="T40" fmla="*/ 93 w 552"/>
              <a:gd name="T41" fmla="*/ 358 h 424"/>
              <a:gd name="T42" fmla="*/ 101 w 552"/>
              <a:gd name="T43" fmla="*/ 297 h 424"/>
              <a:gd name="T44" fmla="*/ 48 w 552"/>
              <a:gd name="T45" fmla="*/ 262 h 424"/>
              <a:gd name="T46" fmla="*/ 51 w 552"/>
              <a:gd name="T47" fmla="*/ 205 h 424"/>
              <a:gd name="T48" fmla="*/ 13 w 552"/>
              <a:gd name="T49" fmla="*/ 143 h 424"/>
              <a:gd name="T50" fmla="*/ 31 w 552"/>
              <a:gd name="T51" fmla="*/ 104 h 424"/>
              <a:gd name="T52" fmla="*/ 44 w 552"/>
              <a:gd name="T53" fmla="*/ 98 h 424"/>
              <a:gd name="T54" fmla="*/ 86 w 552"/>
              <a:gd name="T55" fmla="*/ 89 h 424"/>
              <a:gd name="T56" fmla="*/ 164 w 552"/>
              <a:gd name="T57" fmla="*/ 68 h 424"/>
              <a:gd name="T58" fmla="*/ 220 w 552"/>
              <a:gd name="T59" fmla="*/ 61 h 424"/>
              <a:gd name="T60" fmla="*/ 284 w 552"/>
              <a:gd name="T61" fmla="*/ 50 h 424"/>
              <a:gd name="T62" fmla="*/ 342 w 552"/>
              <a:gd name="T63" fmla="*/ 50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52" h="424">
                <a:moveTo>
                  <a:pt x="410" y="56"/>
                </a:moveTo>
                <a:cubicBezTo>
                  <a:pt x="412" y="39"/>
                  <a:pt x="409" y="25"/>
                  <a:pt x="427" y="21"/>
                </a:cubicBezTo>
                <a:cubicBezTo>
                  <a:pt x="432" y="18"/>
                  <a:pt x="434" y="15"/>
                  <a:pt x="438" y="13"/>
                </a:cubicBezTo>
                <a:cubicBezTo>
                  <a:pt x="457" y="16"/>
                  <a:pt x="453" y="19"/>
                  <a:pt x="462" y="34"/>
                </a:cubicBezTo>
                <a:cubicBezTo>
                  <a:pt x="463" y="43"/>
                  <a:pt x="466" y="46"/>
                  <a:pt x="474" y="49"/>
                </a:cubicBezTo>
                <a:cubicBezTo>
                  <a:pt x="497" y="47"/>
                  <a:pt x="493" y="50"/>
                  <a:pt x="501" y="34"/>
                </a:cubicBezTo>
                <a:cubicBezTo>
                  <a:pt x="502" y="25"/>
                  <a:pt x="502" y="23"/>
                  <a:pt x="508" y="18"/>
                </a:cubicBezTo>
                <a:cubicBezTo>
                  <a:pt x="511" y="10"/>
                  <a:pt x="504" y="2"/>
                  <a:pt x="515" y="0"/>
                </a:cubicBezTo>
                <a:cubicBezTo>
                  <a:pt x="520" y="4"/>
                  <a:pt x="518" y="8"/>
                  <a:pt x="522" y="12"/>
                </a:cubicBezTo>
                <a:cubicBezTo>
                  <a:pt x="525" y="15"/>
                  <a:pt x="529" y="14"/>
                  <a:pt x="533" y="15"/>
                </a:cubicBezTo>
                <a:cubicBezTo>
                  <a:pt x="534" y="29"/>
                  <a:pt x="532" y="34"/>
                  <a:pt x="539" y="44"/>
                </a:cubicBezTo>
                <a:cubicBezTo>
                  <a:pt x="542" y="57"/>
                  <a:pt x="541" y="68"/>
                  <a:pt x="539" y="82"/>
                </a:cubicBezTo>
                <a:cubicBezTo>
                  <a:pt x="547" y="93"/>
                  <a:pt x="542" y="90"/>
                  <a:pt x="551" y="93"/>
                </a:cubicBezTo>
                <a:cubicBezTo>
                  <a:pt x="549" y="109"/>
                  <a:pt x="552" y="109"/>
                  <a:pt x="539" y="111"/>
                </a:cubicBezTo>
                <a:cubicBezTo>
                  <a:pt x="534" y="114"/>
                  <a:pt x="531" y="115"/>
                  <a:pt x="528" y="120"/>
                </a:cubicBezTo>
                <a:cubicBezTo>
                  <a:pt x="539" y="138"/>
                  <a:pt x="538" y="169"/>
                  <a:pt x="519" y="180"/>
                </a:cubicBezTo>
                <a:cubicBezTo>
                  <a:pt x="513" y="187"/>
                  <a:pt x="512" y="197"/>
                  <a:pt x="502" y="199"/>
                </a:cubicBezTo>
                <a:cubicBezTo>
                  <a:pt x="495" y="202"/>
                  <a:pt x="485" y="207"/>
                  <a:pt x="478" y="208"/>
                </a:cubicBezTo>
                <a:cubicBezTo>
                  <a:pt x="472" y="213"/>
                  <a:pt x="466" y="217"/>
                  <a:pt x="460" y="221"/>
                </a:cubicBezTo>
                <a:cubicBezTo>
                  <a:pt x="454" y="220"/>
                  <a:pt x="450" y="218"/>
                  <a:pt x="444" y="217"/>
                </a:cubicBezTo>
                <a:cubicBezTo>
                  <a:pt x="435" y="218"/>
                  <a:pt x="433" y="219"/>
                  <a:pt x="425" y="221"/>
                </a:cubicBezTo>
                <a:cubicBezTo>
                  <a:pt x="420" y="223"/>
                  <a:pt x="419" y="227"/>
                  <a:pt x="415" y="230"/>
                </a:cubicBezTo>
                <a:cubicBezTo>
                  <a:pt x="416" y="239"/>
                  <a:pt x="414" y="243"/>
                  <a:pt x="424" y="245"/>
                </a:cubicBezTo>
                <a:cubicBezTo>
                  <a:pt x="440" y="258"/>
                  <a:pt x="424" y="271"/>
                  <a:pt x="413" y="278"/>
                </a:cubicBezTo>
                <a:cubicBezTo>
                  <a:pt x="407" y="272"/>
                  <a:pt x="404" y="267"/>
                  <a:pt x="397" y="263"/>
                </a:cubicBezTo>
                <a:cubicBezTo>
                  <a:pt x="388" y="265"/>
                  <a:pt x="385" y="266"/>
                  <a:pt x="379" y="272"/>
                </a:cubicBezTo>
                <a:cubicBezTo>
                  <a:pt x="369" y="271"/>
                  <a:pt x="369" y="264"/>
                  <a:pt x="359" y="262"/>
                </a:cubicBezTo>
                <a:cubicBezTo>
                  <a:pt x="354" y="253"/>
                  <a:pt x="344" y="245"/>
                  <a:pt x="335" y="239"/>
                </a:cubicBezTo>
                <a:cubicBezTo>
                  <a:pt x="301" y="242"/>
                  <a:pt x="324" y="239"/>
                  <a:pt x="309" y="251"/>
                </a:cubicBezTo>
                <a:cubicBezTo>
                  <a:pt x="308" y="257"/>
                  <a:pt x="308" y="261"/>
                  <a:pt x="311" y="266"/>
                </a:cubicBezTo>
                <a:cubicBezTo>
                  <a:pt x="309" y="274"/>
                  <a:pt x="306" y="275"/>
                  <a:pt x="300" y="279"/>
                </a:cubicBezTo>
                <a:cubicBezTo>
                  <a:pt x="297" y="284"/>
                  <a:pt x="297" y="289"/>
                  <a:pt x="293" y="294"/>
                </a:cubicBezTo>
                <a:cubicBezTo>
                  <a:pt x="294" y="330"/>
                  <a:pt x="286" y="337"/>
                  <a:pt x="302" y="358"/>
                </a:cubicBezTo>
                <a:cubicBezTo>
                  <a:pt x="296" y="383"/>
                  <a:pt x="268" y="382"/>
                  <a:pt x="247" y="384"/>
                </a:cubicBezTo>
                <a:cubicBezTo>
                  <a:pt x="242" y="385"/>
                  <a:pt x="237" y="387"/>
                  <a:pt x="232" y="388"/>
                </a:cubicBezTo>
                <a:cubicBezTo>
                  <a:pt x="218" y="396"/>
                  <a:pt x="233" y="388"/>
                  <a:pt x="198" y="391"/>
                </a:cubicBezTo>
                <a:cubicBezTo>
                  <a:pt x="193" y="391"/>
                  <a:pt x="185" y="401"/>
                  <a:pt x="185" y="401"/>
                </a:cubicBezTo>
                <a:cubicBezTo>
                  <a:pt x="176" y="417"/>
                  <a:pt x="143" y="416"/>
                  <a:pt x="130" y="416"/>
                </a:cubicBezTo>
                <a:cubicBezTo>
                  <a:pt x="123" y="419"/>
                  <a:pt x="120" y="418"/>
                  <a:pt x="116" y="424"/>
                </a:cubicBezTo>
                <a:cubicBezTo>
                  <a:pt x="113" y="417"/>
                  <a:pt x="110" y="417"/>
                  <a:pt x="113" y="410"/>
                </a:cubicBezTo>
                <a:cubicBezTo>
                  <a:pt x="115" y="398"/>
                  <a:pt x="120" y="380"/>
                  <a:pt x="110" y="372"/>
                </a:cubicBezTo>
                <a:cubicBezTo>
                  <a:pt x="106" y="365"/>
                  <a:pt x="100" y="362"/>
                  <a:pt x="93" y="358"/>
                </a:cubicBezTo>
                <a:cubicBezTo>
                  <a:pt x="88" y="351"/>
                  <a:pt x="86" y="343"/>
                  <a:pt x="81" y="336"/>
                </a:cubicBezTo>
                <a:cubicBezTo>
                  <a:pt x="78" y="308"/>
                  <a:pt x="74" y="300"/>
                  <a:pt x="101" y="297"/>
                </a:cubicBezTo>
                <a:cubicBezTo>
                  <a:pt x="108" y="288"/>
                  <a:pt x="107" y="274"/>
                  <a:pt x="101" y="263"/>
                </a:cubicBezTo>
                <a:cubicBezTo>
                  <a:pt x="83" y="266"/>
                  <a:pt x="66" y="266"/>
                  <a:pt x="48" y="262"/>
                </a:cubicBezTo>
                <a:cubicBezTo>
                  <a:pt x="42" y="257"/>
                  <a:pt x="44" y="254"/>
                  <a:pt x="47" y="248"/>
                </a:cubicBezTo>
                <a:cubicBezTo>
                  <a:pt x="48" y="234"/>
                  <a:pt x="48" y="220"/>
                  <a:pt x="51" y="205"/>
                </a:cubicBezTo>
                <a:cubicBezTo>
                  <a:pt x="50" y="188"/>
                  <a:pt x="51" y="177"/>
                  <a:pt x="37" y="168"/>
                </a:cubicBezTo>
                <a:cubicBezTo>
                  <a:pt x="34" y="155"/>
                  <a:pt x="26" y="145"/>
                  <a:pt x="13" y="143"/>
                </a:cubicBezTo>
                <a:cubicBezTo>
                  <a:pt x="6" y="131"/>
                  <a:pt x="0" y="105"/>
                  <a:pt x="15" y="99"/>
                </a:cubicBezTo>
                <a:cubicBezTo>
                  <a:pt x="21" y="101"/>
                  <a:pt x="26" y="101"/>
                  <a:pt x="31" y="104"/>
                </a:cubicBezTo>
                <a:cubicBezTo>
                  <a:pt x="37" y="103"/>
                  <a:pt x="42" y="104"/>
                  <a:pt x="47" y="102"/>
                </a:cubicBezTo>
                <a:cubicBezTo>
                  <a:pt x="49" y="101"/>
                  <a:pt x="44" y="100"/>
                  <a:pt x="44" y="98"/>
                </a:cubicBezTo>
                <a:cubicBezTo>
                  <a:pt x="43" y="87"/>
                  <a:pt x="45" y="83"/>
                  <a:pt x="53" y="80"/>
                </a:cubicBezTo>
                <a:cubicBezTo>
                  <a:pt x="64" y="83"/>
                  <a:pt x="75" y="87"/>
                  <a:pt x="86" y="89"/>
                </a:cubicBezTo>
                <a:cubicBezTo>
                  <a:pt x="99" y="97"/>
                  <a:pt x="127" y="92"/>
                  <a:pt x="140" y="92"/>
                </a:cubicBezTo>
                <a:cubicBezTo>
                  <a:pt x="150" y="85"/>
                  <a:pt x="152" y="70"/>
                  <a:pt x="164" y="68"/>
                </a:cubicBezTo>
                <a:cubicBezTo>
                  <a:pt x="172" y="62"/>
                  <a:pt x="183" y="62"/>
                  <a:pt x="191" y="56"/>
                </a:cubicBezTo>
                <a:cubicBezTo>
                  <a:pt x="200" y="59"/>
                  <a:pt x="209" y="60"/>
                  <a:pt x="220" y="61"/>
                </a:cubicBezTo>
                <a:cubicBezTo>
                  <a:pt x="236" y="62"/>
                  <a:pt x="246" y="61"/>
                  <a:pt x="257" y="53"/>
                </a:cubicBezTo>
                <a:cubicBezTo>
                  <a:pt x="270" y="54"/>
                  <a:pt x="272" y="51"/>
                  <a:pt x="284" y="50"/>
                </a:cubicBezTo>
                <a:cubicBezTo>
                  <a:pt x="293" y="48"/>
                  <a:pt x="297" y="55"/>
                  <a:pt x="306" y="56"/>
                </a:cubicBezTo>
                <a:cubicBezTo>
                  <a:pt x="324" y="55"/>
                  <a:pt x="330" y="59"/>
                  <a:pt x="342" y="50"/>
                </a:cubicBezTo>
                <a:cubicBezTo>
                  <a:pt x="351" y="51"/>
                  <a:pt x="408" y="49"/>
                  <a:pt x="410" y="5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5983932" y="4585940"/>
            <a:ext cx="1184275" cy="1003300"/>
          </a:xfrm>
          <a:custGeom>
            <a:avLst/>
            <a:gdLst>
              <a:gd name="T0" fmla="*/ 339 w 590"/>
              <a:gd name="T1" fmla="*/ 58 h 494"/>
              <a:gd name="T2" fmla="*/ 361 w 590"/>
              <a:gd name="T3" fmla="*/ 37 h 494"/>
              <a:gd name="T4" fmla="*/ 393 w 590"/>
              <a:gd name="T5" fmla="*/ 67 h 494"/>
              <a:gd name="T6" fmla="*/ 456 w 590"/>
              <a:gd name="T7" fmla="*/ 82 h 494"/>
              <a:gd name="T8" fmla="*/ 502 w 590"/>
              <a:gd name="T9" fmla="*/ 70 h 494"/>
              <a:gd name="T10" fmla="*/ 536 w 590"/>
              <a:gd name="T11" fmla="*/ 94 h 494"/>
              <a:gd name="T12" fmla="*/ 568 w 590"/>
              <a:gd name="T13" fmla="*/ 152 h 494"/>
              <a:gd name="T14" fmla="*/ 564 w 590"/>
              <a:gd name="T15" fmla="*/ 189 h 494"/>
              <a:gd name="T16" fmla="*/ 573 w 590"/>
              <a:gd name="T17" fmla="*/ 299 h 494"/>
              <a:gd name="T18" fmla="*/ 588 w 590"/>
              <a:gd name="T19" fmla="*/ 340 h 494"/>
              <a:gd name="T20" fmla="*/ 573 w 590"/>
              <a:gd name="T21" fmla="*/ 374 h 494"/>
              <a:gd name="T22" fmla="*/ 553 w 590"/>
              <a:gd name="T23" fmla="*/ 401 h 494"/>
              <a:gd name="T24" fmla="*/ 521 w 590"/>
              <a:gd name="T25" fmla="*/ 460 h 494"/>
              <a:gd name="T26" fmla="*/ 497 w 590"/>
              <a:gd name="T27" fmla="*/ 487 h 494"/>
              <a:gd name="T28" fmla="*/ 453 w 590"/>
              <a:gd name="T29" fmla="*/ 466 h 494"/>
              <a:gd name="T30" fmla="*/ 399 w 590"/>
              <a:gd name="T31" fmla="*/ 494 h 494"/>
              <a:gd name="T32" fmla="*/ 320 w 590"/>
              <a:gd name="T33" fmla="*/ 462 h 494"/>
              <a:gd name="T34" fmla="*/ 272 w 590"/>
              <a:gd name="T35" fmla="*/ 447 h 494"/>
              <a:gd name="T36" fmla="*/ 234 w 590"/>
              <a:gd name="T37" fmla="*/ 414 h 494"/>
              <a:gd name="T38" fmla="*/ 201 w 590"/>
              <a:gd name="T39" fmla="*/ 340 h 494"/>
              <a:gd name="T40" fmla="*/ 148 w 590"/>
              <a:gd name="T41" fmla="*/ 295 h 494"/>
              <a:gd name="T42" fmla="*/ 123 w 590"/>
              <a:gd name="T43" fmla="*/ 270 h 494"/>
              <a:gd name="T44" fmla="*/ 98 w 590"/>
              <a:gd name="T45" fmla="*/ 229 h 494"/>
              <a:gd name="T46" fmla="*/ 27 w 590"/>
              <a:gd name="T47" fmla="*/ 195 h 494"/>
              <a:gd name="T48" fmla="*/ 0 w 590"/>
              <a:gd name="T49" fmla="*/ 151 h 494"/>
              <a:gd name="T50" fmla="*/ 18 w 590"/>
              <a:gd name="T51" fmla="*/ 101 h 494"/>
              <a:gd name="T52" fmla="*/ 38 w 590"/>
              <a:gd name="T53" fmla="*/ 118 h 494"/>
              <a:gd name="T54" fmla="*/ 80 w 590"/>
              <a:gd name="T55" fmla="*/ 127 h 494"/>
              <a:gd name="T56" fmla="*/ 130 w 590"/>
              <a:gd name="T57" fmla="*/ 115 h 494"/>
              <a:gd name="T58" fmla="*/ 160 w 590"/>
              <a:gd name="T59" fmla="*/ 67 h 494"/>
              <a:gd name="T60" fmla="*/ 218 w 590"/>
              <a:gd name="T61" fmla="*/ 46 h 494"/>
              <a:gd name="T62" fmla="*/ 259 w 590"/>
              <a:gd name="T63" fmla="*/ 0 h 494"/>
              <a:gd name="T64" fmla="*/ 328 w 590"/>
              <a:gd name="T65" fmla="*/ 24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90" h="494">
                <a:moveTo>
                  <a:pt x="328" y="26"/>
                </a:moveTo>
                <a:cubicBezTo>
                  <a:pt x="335" y="37"/>
                  <a:pt x="333" y="48"/>
                  <a:pt x="339" y="58"/>
                </a:cubicBezTo>
                <a:cubicBezTo>
                  <a:pt x="341" y="66"/>
                  <a:pt x="345" y="64"/>
                  <a:pt x="352" y="63"/>
                </a:cubicBezTo>
                <a:cubicBezTo>
                  <a:pt x="356" y="54"/>
                  <a:pt x="352" y="42"/>
                  <a:pt x="361" y="37"/>
                </a:cubicBezTo>
                <a:cubicBezTo>
                  <a:pt x="372" y="40"/>
                  <a:pt x="376" y="42"/>
                  <a:pt x="381" y="52"/>
                </a:cubicBezTo>
                <a:cubicBezTo>
                  <a:pt x="382" y="62"/>
                  <a:pt x="383" y="65"/>
                  <a:pt x="393" y="67"/>
                </a:cubicBezTo>
                <a:cubicBezTo>
                  <a:pt x="401" y="71"/>
                  <a:pt x="406" y="65"/>
                  <a:pt x="413" y="63"/>
                </a:cubicBezTo>
                <a:cubicBezTo>
                  <a:pt x="431" y="64"/>
                  <a:pt x="442" y="71"/>
                  <a:pt x="456" y="82"/>
                </a:cubicBezTo>
                <a:cubicBezTo>
                  <a:pt x="473" y="81"/>
                  <a:pt x="475" y="78"/>
                  <a:pt x="487" y="75"/>
                </a:cubicBezTo>
                <a:cubicBezTo>
                  <a:pt x="495" y="71"/>
                  <a:pt x="491" y="69"/>
                  <a:pt x="502" y="70"/>
                </a:cubicBezTo>
                <a:cubicBezTo>
                  <a:pt x="513" y="75"/>
                  <a:pt x="519" y="76"/>
                  <a:pt x="532" y="78"/>
                </a:cubicBezTo>
                <a:cubicBezTo>
                  <a:pt x="539" y="87"/>
                  <a:pt x="532" y="76"/>
                  <a:pt x="536" y="94"/>
                </a:cubicBezTo>
                <a:cubicBezTo>
                  <a:pt x="540" y="112"/>
                  <a:pt x="558" y="130"/>
                  <a:pt x="571" y="139"/>
                </a:cubicBezTo>
                <a:cubicBezTo>
                  <a:pt x="574" y="145"/>
                  <a:pt x="572" y="147"/>
                  <a:pt x="568" y="152"/>
                </a:cubicBezTo>
                <a:cubicBezTo>
                  <a:pt x="567" y="160"/>
                  <a:pt x="570" y="161"/>
                  <a:pt x="571" y="167"/>
                </a:cubicBezTo>
                <a:cubicBezTo>
                  <a:pt x="570" y="183"/>
                  <a:pt x="575" y="181"/>
                  <a:pt x="564" y="189"/>
                </a:cubicBezTo>
                <a:cubicBezTo>
                  <a:pt x="565" y="211"/>
                  <a:pt x="562" y="214"/>
                  <a:pt x="565" y="231"/>
                </a:cubicBezTo>
                <a:cubicBezTo>
                  <a:pt x="564" y="250"/>
                  <a:pt x="551" y="294"/>
                  <a:pt x="573" y="299"/>
                </a:cubicBezTo>
                <a:cubicBezTo>
                  <a:pt x="576" y="313"/>
                  <a:pt x="586" y="307"/>
                  <a:pt x="588" y="314"/>
                </a:cubicBezTo>
                <a:cubicBezTo>
                  <a:pt x="590" y="321"/>
                  <a:pt x="588" y="331"/>
                  <a:pt x="588" y="340"/>
                </a:cubicBezTo>
                <a:cubicBezTo>
                  <a:pt x="587" y="349"/>
                  <a:pt x="588" y="358"/>
                  <a:pt x="586" y="366"/>
                </a:cubicBezTo>
                <a:cubicBezTo>
                  <a:pt x="586" y="368"/>
                  <a:pt x="575" y="372"/>
                  <a:pt x="573" y="374"/>
                </a:cubicBezTo>
                <a:cubicBezTo>
                  <a:pt x="569" y="378"/>
                  <a:pt x="569" y="382"/>
                  <a:pt x="564" y="386"/>
                </a:cubicBezTo>
                <a:cubicBezTo>
                  <a:pt x="561" y="391"/>
                  <a:pt x="557" y="398"/>
                  <a:pt x="553" y="401"/>
                </a:cubicBezTo>
                <a:cubicBezTo>
                  <a:pt x="548" y="413"/>
                  <a:pt x="556" y="442"/>
                  <a:pt x="542" y="445"/>
                </a:cubicBezTo>
                <a:cubicBezTo>
                  <a:pt x="534" y="451"/>
                  <a:pt x="531" y="458"/>
                  <a:pt x="521" y="460"/>
                </a:cubicBezTo>
                <a:cubicBezTo>
                  <a:pt x="515" y="465"/>
                  <a:pt x="509" y="468"/>
                  <a:pt x="503" y="472"/>
                </a:cubicBezTo>
                <a:cubicBezTo>
                  <a:pt x="499" y="477"/>
                  <a:pt x="499" y="481"/>
                  <a:pt x="497" y="487"/>
                </a:cubicBezTo>
                <a:cubicBezTo>
                  <a:pt x="476" y="485"/>
                  <a:pt x="482" y="484"/>
                  <a:pt x="468" y="475"/>
                </a:cubicBezTo>
                <a:cubicBezTo>
                  <a:pt x="463" y="469"/>
                  <a:pt x="461" y="467"/>
                  <a:pt x="453" y="466"/>
                </a:cubicBezTo>
                <a:cubicBezTo>
                  <a:pt x="417" y="468"/>
                  <a:pt x="440" y="467"/>
                  <a:pt x="420" y="479"/>
                </a:cubicBezTo>
                <a:cubicBezTo>
                  <a:pt x="416" y="486"/>
                  <a:pt x="406" y="489"/>
                  <a:pt x="399" y="494"/>
                </a:cubicBezTo>
                <a:cubicBezTo>
                  <a:pt x="382" y="492"/>
                  <a:pt x="369" y="489"/>
                  <a:pt x="351" y="488"/>
                </a:cubicBezTo>
                <a:cubicBezTo>
                  <a:pt x="341" y="480"/>
                  <a:pt x="333" y="464"/>
                  <a:pt x="320" y="462"/>
                </a:cubicBezTo>
                <a:cubicBezTo>
                  <a:pt x="307" y="461"/>
                  <a:pt x="293" y="461"/>
                  <a:pt x="280" y="460"/>
                </a:cubicBezTo>
                <a:cubicBezTo>
                  <a:pt x="278" y="455"/>
                  <a:pt x="275" y="451"/>
                  <a:pt x="272" y="447"/>
                </a:cubicBezTo>
                <a:cubicBezTo>
                  <a:pt x="270" y="439"/>
                  <a:pt x="259" y="437"/>
                  <a:pt x="252" y="433"/>
                </a:cubicBezTo>
                <a:cubicBezTo>
                  <a:pt x="247" y="426"/>
                  <a:pt x="241" y="418"/>
                  <a:pt x="234" y="414"/>
                </a:cubicBezTo>
                <a:cubicBezTo>
                  <a:pt x="230" y="407"/>
                  <a:pt x="222" y="398"/>
                  <a:pt x="215" y="393"/>
                </a:cubicBezTo>
                <a:cubicBezTo>
                  <a:pt x="206" y="375"/>
                  <a:pt x="219" y="352"/>
                  <a:pt x="201" y="340"/>
                </a:cubicBezTo>
                <a:cubicBezTo>
                  <a:pt x="197" y="334"/>
                  <a:pt x="192" y="329"/>
                  <a:pt x="186" y="325"/>
                </a:cubicBezTo>
                <a:cubicBezTo>
                  <a:pt x="180" y="313"/>
                  <a:pt x="162" y="298"/>
                  <a:pt x="148" y="295"/>
                </a:cubicBezTo>
                <a:cubicBezTo>
                  <a:pt x="143" y="293"/>
                  <a:pt x="141" y="289"/>
                  <a:pt x="136" y="286"/>
                </a:cubicBezTo>
                <a:cubicBezTo>
                  <a:pt x="135" y="280"/>
                  <a:pt x="128" y="274"/>
                  <a:pt x="123" y="270"/>
                </a:cubicBezTo>
                <a:cubicBezTo>
                  <a:pt x="118" y="262"/>
                  <a:pt x="114" y="255"/>
                  <a:pt x="110" y="247"/>
                </a:cubicBezTo>
                <a:cubicBezTo>
                  <a:pt x="109" y="239"/>
                  <a:pt x="105" y="233"/>
                  <a:pt x="98" y="229"/>
                </a:cubicBezTo>
                <a:cubicBezTo>
                  <a:pt x="93" y="222"/>
                  <a:pt x="84" y="216"/>
                  <a:pt x="77" y="212"/>
                </a:cubicBezTo>
                <a:cubicBezTo>
                  <a:pt x="66" y="194"/>
                  <a:pt x="45" y="196"/>
                  <a:pt x="27" y="195"/>
                </a:cubicBezTo>
                <a:cubicBezTo>
                  <a:pt x="20" y="194"/>
                  <a:pt x="18" y="194"/>
                  <a:pt x="15" y="188"/>
                </a:cubicBezTo>
                <a:cubicBezTo>
                  <a:pt x="14" y="172"/>
                  <a:pt x="9" y="164"/>
                  <a:pt x="0" y="151"/>
                </a:cubicBezTo>
                <a:cubicBezTo>
                  <a:pt x="2" y="143"/>
                  <a:pt x="6" y="133"/>
                  <a:pt x="11" y="125"/>
                </a:cubicBezTo>
                <a:cubicBezTo>
                  <a:pt x="12" y="116"/>
                  <a:pt x="9" y="105"/>
                  <a:pt x="18" y="101"/>
                </a:cubicBezTo>
                <a:cubicBezTo>
                  <a:pt x="33" y="106"/>
                  <a:pt x="24" y="104"/>
                  <a:pt x="30" y="113"/>
                </a:cubicBezTo>
                <a:cubicBezTo>
                  <a:pt x="32" y="116"/>
                  <a:pt x="36" y="116"/>
                  <a:pt x="38" y="118"/>
                </a:cubicBezTo>
                <a:cubicBezTo>
                  <a:pt x="42" y="125"/>
                  <a:pt x="41" y="129"/>
                  <a:pt x="49" y="134"/>
                </a:cubicBezTo>
                <a:cubicBezTo>
                  <a:pt x="87" y="132"/>
                  <a:pt x="59" y="130"/>
                  <a:pt x="80" y="127"/>
                </a:cubicBezTo>
                <a:cubicBezTo>
                  <a:pt x="96" y="128"/>
                  <a:pt x="105" y="130"/>
                  <a:pt x="120" y="131"/>
                </a:cubicBezTo>
                <a:cubicBezTo>
                  <a:pt x="138" y="129"/>
                  <a:pt x="122" y="134"/>
                  <a:pt x="130" y="115"/>
                </a:cubicBezTo>
                <a:cubicBezTo>
                  <a:pt x="131" y="113"/>
                  <a:pt x="154" y="105"/>
                  <a:pt x="157" y="104"/>
                </a:cubicBezTo>
                <a:cubicBezTo>
                  <a:pt x="158" y="91"/>
                  <a:pt x="153" y="77"/>
                  <a:pt x="160" y="67"/>
                </a:cubicBezTo>
                <a:cubicBezTo>
                  <a:pt x="167" y="57"/>
                  <a:pt x="182" y="52"/>
                  <a:pt x="189" y="42"/>
                </a:cubicBezTo>
                <a:cubicBezTo>
                  <a:pt x="206" y="43"/>
                  <a:pt x="206" y="44"/>
                  <a:pt x="218" y="46"/>
                </a:cubicBezTo>
                <a:cubicBezTo>
                  <a:pt x="225" y="50"/>
                  <a:pt x="231" y="48"/>
                  <a:pt x="236" y="42"/>
                </a:cubicBezTo>
                <a:cubicBezTo>
                  <a:pt x="237" y="12"/>
                  <a:pt x="239" y="13"/>
                  <a:pt x="259" y="0"/>
                </a:cubicBezTo>
                <a:cubicBezTo>
                  <a:pt x="265" y="2"/>
                  <a:pt x="273" y="5"/>
                  <a:pt x="278" y="9"/>
                </a:cubicBezTo>
                <a:cubicBezTo>
                  <a:pt x="286" y="29"/>
                  <a:pt x="310" y="23"/>
                  <a:pt x="328" y="24"/>
                </a:cubicBezTo>
                <a:cubicBezTo>
                  <a:pt x="329" y="35"/>
                  <a:pt x="329" y="36"/>
                  <a:pt x="328" y="2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67" name="Freeform 66"/>
          <p:cNvSpPr>
            <a:spLocks/>
          </p:cNvSpPr>
          <p:nvPr/>
        </p:nvSpPr>
        <p:spPr bwMode="auto">
          <a:xfrm>
            <a:off x="6260157" y="3879503"/>
            <a:ext cx="1058863" cy="969962"/>
          </a:xfrm>
          <a:custGeom>
            <a:avLst/>
            <a:gdLst>
              <a:gd name="T0" fmla="*/ 307 w 526"/>
              <a:gd name="T1" fmla="*/ 19 h 478"/>
              <a:gd name="T2" fmla="*/ 346 w 526"/>
              <a:gd name="T3" fmla="*/ 16 h 478"/>
              <a:gd name="T4" fmla="*/ 373 w 526"/>
              <a:gd name="T5" fmla="*/ 68 h 478"/>
              <a:gd name="T6" fmla="*/ 408 w 526"/>
              <a:gd name="T7" fmla="*/ 77 h 478"/>
              <a:gd name="T8" fmla="*/ 402 w 526"/>
              <a:gd name="T9" fmla="*/ 117 h 478"/>
              <a:gd name="T10" fmla="*/ 420 w 526"/>
              <a:gd name="T11" fmla="*/ 172 h 478"/>
              <a:gd name="T12" fmla="*/ 438 w 526"/>
              <a:gd name="T13" fmla="*/ 206 h 478"/>
              <a:gd name="T14" fmla="*/ 447 w 526"/>
              <a:gd name="T15" fmla="*/ 264 h 478"/>
              <a:gd name="T16" fmla="*/ 462 w 526"/>
              <a:gd name="T17" fmla="*/ 313 h 478"/>
              <a:gd name="T18" fmla="*/ 474 w 526"/>
              <a:gd name="T19" fmla="*/ 337 h 478"/>
              <a:gd name="T20" fmla="*/ 515 w 526"/>
              <a:gd name="T21" fmla="*/ 385 h 478"/>
              <a:gd name="T22" fmla="*/ 492 w 526"/>
              <a:gd name="T23" fmla="*/ 435 h 478"/>
              <a:gd name="T24" fmla="*/ 445 w 526"/>
              <a:gd name="T25" fmla="*/ 471 h 478"/>
              <a:gd name="T26" fmla="*/ 403 w 526"/>
              <a:gd name="T27" fmla="*/ 434 h 478"/>
              <a:gd name="T28" fmla="*/ 355 w 526"/>
              <a:gd name="T29" fmla="*/ 411 h 478"/>
              <a:gd name="T30" fmla="*/ 306 w 526"/>
              <a:gd name="T31" fmla="*/ 407 h 478"/>
              <a:gd name="T32" fmla="*/ 257 w 526"/>
              <a:gd name="T33" fmla="*/ 402 h 478"/>
              <a:gd name="T34" fmla="*/ 231 w 526"/>
              <a:gd name="T35" fmla="*/ 376 h 478"/>
              <a:gd name="T36" fmla="*/ 208 w 526"/>
              <a:gd name="T37" fmla="*/ 397 h 478"/>
              <a:gd name="T38" fmla="*/ 159 w 526"/>
              <a:gd name="T39" fmla="*/ 358 h 478"/>
              <a:gd name="T40" fmla="*/ 123 w 526"/>
              <a:gd name="T41" fmla="*/ 340 h 478"/>
              <a:gd name="T42" fmla="*/ 103 w 526"/>
              <a:gd name="T43" fmla="*/ 358 h 478"/>
              <a:gd name="T44" fmla="*/ 44 w 526"/>
              <a:gd name="T45" fmla="*/ 312 h 478"/>
              <a:gd name="T46" fmla="*/ 42 w 526"/>
              <a:gd name="T47" fmla="*/ 266 h 478"/>
              <a:gd name="T48" fmla="*/ 27 w 526"/>
              <a:gd name="T49" fmla="*/ 208 h 478"/>
              <a:gd name="T50" fmla="*/ 0 w 526"/>
              <a:gd name="T51" fmla="*/ 151 h 478"/>
              <a:gd name="T52" fmla="*/ 24 w 526"/>
              <a:gd name="T53" fmla="*/ 131 h 478"/>
              <a:gd name="T54" fmla="*/ 44 w 526"/>
              <a:gd name="T55" fmla="*/ 101 h 478"/>
              <a:gd name="T56" fmla="*/ 52 w 526"/>
              <a:gd name="T57" fmla="*/ 93 h 478"/>
              <a:gd name="T58" fmla="*/ 79 w 526"/>
              <a:gd name="T59" fmla="*/ 58 h 478"/>
              <a:gd name="T60" fmla="*/ 97 w 526"/>
              <a:gd name="T61" fmla="*/ 74 h 478"/>
              <a:gd name="T62" fmla="*/ 159 w 526"/>
              <a:gd name="T63" fmla="*/ 102 h 478"/>
              <a:gd name="T64" fmla="*/ 248 w 526"/>
              <a:gd name="T65" fmla="*/ 71 h 478"/>
              <a:gd name="T66" fmla="*/ 290 w 526"/>
              <a:gd name="T67" fmla="*/ 21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26" h="478">
                <a:moveTo>
                  <a:pt x="290" y="21"/>
                </a:moveTo>
                <a:cubicBezTo>
                  <a:pt x="296" y="20"/>
                  <a:pt x="303" y="22"/>
                  <a:pt x="307" y="19"/>
                </a:cubicBezTo>
                <a:cubicBezTo>
                  <a:pt x="314" y="16"/>
                  <a:pt x="299" y="2"/>
                  <a:pt x="311" y="0"/>
                </a:cubicBezTo>
                <a:cubicBezTo>
                  <a:pt x="324" y="1"/>
                  <a:pt x="334" y="14"/>
                  <a:pt x="346" y="16"/>
                </a:cubicBezTo>
                <a:cubicBezTo>
                  <a:pt x="348" y="25"/>
                  <a:pt x="354" y="35"/>
                  <a:pt x="341" y="38"/>
                </a:cubicBezTo>
                <a:cubicBezTo>
                  <a:pt x="328" y="48"/>
                  <a:pt x="364" y="66"/>
                  <a:pt x="373" y="68"/>
                </a:cubicBezTo>
                <a:cubicBezTo>
                  <a:pt x="377" y="73"/>
                  <a:pt x="389" y="71"/>
                  <a:pt x="393" y="77"/>
                </a:cubicBezTo>
                <a:cubicBezTo>
                  <a:pt x="402" y="76"/>
                  <a:pt x="400" y="81"/>
                  <a:pt x="408" y="77"/>
                </a:cubicBezTo>
                <a:cubicBezTo>
                  <a:pt x="420" y="81"/>
                  <a:pt x="425" y="96"/>
                  <a:pt x="415" y="107"/>
                </a:cubicBezTo>
                <a:cubicBezTo>
                  <a:pt x="411" y="111"/>
                  <a:pt x="402" y="117"/>
                  <a:pt x="402" y="117"/>
                </a:cubicBezTo>
                <a:cubicBezTo>
                  <a:pt x="404" y="162"/>
                  <a:pt x="398" y="137"/>
                  <a:pt x="411" y="154"/>
                </a:cubicBezTo>
                <a:cubicBezTo>
                  <a:pt x="412" y="161"/>
                  <a:pt x="414" y="168"/>
                  <a:pt x="420" y="172"/>
                </a:cubicBezTo>
                <a:cubicBezTo>
                  <a:pt x="423" y="177"/>
                  <a:pt x="425" y="182"/>
                  <a:pt x="429" y="188"/>
                </a:cubicBezTo>
                <a:cubicBezTo>
                  <a:pt x="430" y="195"/>
                  <a:pt x="434" y="200"/>
                  <a:pt x="438" y="206"/>
                </a:cubicBezTo>
                <a:cubicBezTo>
                  <a:pt x="436" y="219"/>
                  <a:pt x="434" y="222"/>
                  <a:pt x="421" y="224"/>
                </a:cubicBezTo>
                <a:cubicBezTo>
                  <a:pt x="424" y="236"/>
                  <a:pt x="433" y="261"/>
                  <a:pt x="447" y="264"/>
                </a:cubicBezTo>
                <a:cubicBezTo>
                  <a:pt x="452" y="267"/>
                  <a:pt x="454" y="269"/>
                  <a:pt x="456" y="275"/>
                </a:cubicBezTo>
                <a:cubicBezTo>
                  <a:pt x="455" y="284"/>
                  <a:pt x="449" y="310"/>
                  <a:pt x="462" y="313"/>
                </a:cubicBezTo>
                <a:cubicBezTo>
                  <a:pt x="463" y="314"/>
                  <a:pt x="471" y="317"/>
                  <a:pt x="471" y="318"/>
                </a:cubicBezTo>
                <a:cubicBezTo>
                  <a:pt x="473" y="324"/>
                  <a:pt x="474" y="337"/>
                  <a:pt x="474" y="337"/>
                </a:cubicBezTo>
                <a:cubicBezTo>
                  <a:pt x="476" y="362"/>
                  <a:pt x="482" y="362"/>
                  <a:pt x="504" y="365"/>
                </a:cubicBezTo>
                <a:cubicBezTo>
                  <a:pt x="511" y="369"/>
                  <a:pt x="511" y="378"/>
                  <a:pt x="515" y="385"/>
                </a:cubicBezTo>
                <a:cubicBezTo>
                  <a:pt x="516" y="393"/>
                  <a:pt x="518" y="401"/>
                  <a:pt x="521" y="408"/>
                </a:cubicBezTo>
                <a:cubicBezTo>
                  <a:pt x="526" y="435"/>
                  <a:pt x="513" y="431"/>
                  <a:pt x="492" y="435"/>
                </a:cubicBezTo>
                <a:cubicBezTo>
                  <a:pt x="482" y="443"/>
                  <a:pt x="471" y="448"/>
                  <a:pt x="460" y="456"/>
                </a:cubicBezTo>
                <a:cubicBezTo>
                  <a:pt x="456" y="462"/>
                  <a:pt x="451" y="467"/>
                  <a:pt x="445" y="471"/>
                </a:cubicBezTo>
                <a:cubicBezTo>
                  <a:pt x="440" y="478"/>
                  <a:pt x="431" y="467"/>
                  <a:pt x="424" y="463"/>
                </a:cubicBezTo>
                <a:cubicBezTo>
                  <a:pt x="417" y="454"/>
                  <a:pt x="410" y="444"/>
                  <a:pt x="403" y="434"/>
                </a:cubicBezTo>
                <a:cubicBezTo>
                  <a:pt x="399" y="416"/>
                  <a:pt x="395" y="413"/>
                  <a:pt x="377" y="411"/>
                </a:cubicBezTo>
                <a:cubicBezTo>
                  <a:pt x="370" y="406"/>
                  <a:pt x="363" y="410"/>
                  <a:pt x="355" y="411"/>
                </a:cubicBezTo>
                <a:cubicBezTo>
                  <a:pt x="350" y="413"/>
                  <a:pt x="346" y="416"/>
                  <a:pt x="341" y="419"/>
                </a:cubicBezTo>
                <a:cubicBezTo>
                  <a:pt x="313" y="417"/>
                  <a:pt x="322" y="417"/>
                  <a:pt x="306" y="407"/>
                </a:cubicBezTo>
                <a:cubicBezTo>
                  <a:pt x="296" y="394"/>
                  <a:pt x="294" y="399"/>
                  <a:pt x="275" y="401"/>
                </a:cubicBezTo>
                <a:cubicBezTo>
                  <a:pt x="266" y="403"/>
                  <a:pt x="267" y="404"/>
                  <a:pt x="257" y="402"/>
                </a:cubicBezTo>
                <a:cubicBezTo>
                  <a:pt x="252" y="399"/>
                  <a:pt x="250" y="394"/>
                  <a:pt x="245" y="391"/>
                </a:cubicBezTo>
                <a:cubicBezTo>
                  <a:pt x="242" y="383"/>
                  <a:pt x="239" y="378"/>
                  <a:pt x="231" y="376"/>
                </a:cubicBezTo>
                <a:cubicBezTo>
                  <a:pt x="222" y="377"/>
                  <a:pt x="223" y="379"/>
                  <a:pt x="219" y="386"/>
                </a:cubicBezTo>
                <a:cubicBezTo>
                  <a:pt x="218" y="396"/>
                  <a:pt x="219" y="399"/>
                  <a:pt x="208" y="397"/>
                </a:cubicBezTo>
                <a:cubicBezTo>
                  <a:pt x="204" y="390"/>
                  <a:pt x="203" y="383"/>
                  <a:pt x="199" y="376"/>
                </a:cubicBezTo>
                <a:cubicBezTo>
                  <a:pt x="194" y="353"/>
                  <a:pt x="186" y="359"/>
                  <a:pt x="159" y="358"/>
                </a:cubicBezTo>
                <a:cubicBezTo>
                  <a:pt x="152" y="354"/>
                  <a:pt x="149" y="348"/>
                  <a:pt x="142" y="343"/>
                </a:cubicBezTo>
                <a:cubicBezTo>
                  <a:pt x="135" y="334"/>
                  <a:pt x="136" y="338"/>
                  <a:pt x="123" y="340"/>
                </a:cubicBezTo>
                <a:cubicBezTo>
                  <a:pt x="119" y="347"/>
                  <a:pt x="117" y="349"/>
                  <a:pt x="110" y="350"/>
                </a:cubicBezTo>
                <a:cubicBezTo>
                  <a:pt x="109" y="352"/>
                  <a:pt x="106" y="358"/>
                  <a:pt x="103" y="358"/>
                </a:cubicBezTo>
                <a:cubicBezTo>
                  <a:pt x="99" y="358"/>
                  <a:pt x="71" y="337"/>
                  <a:pt x="65" y="334"/>
                </a:cubicBezTo>
                <a:cubicBezTo>
                  <a:pt x="58" y="324"/>
                  <a:pt x="55" y="319"/>
                  <a:pt x="44" y="312"/>
                </a:cubicBezTo>
                <a:cubicBezTo>
                  <a:pt x="40" y="304"/>
                  <a:pt x="36" y="304"/>
                  <a:pt x="44" y="297"/>
                </a:cubicBezTo>
                <a:cubicBezTo>
                  <a:pt x="48" y="286"/>
                  <a:pt x="51" y="272"/>
                  <a:pt x="42" y="266"/>
                </a:cubicBezTo>
                <a:cubicBezTo>
                  <a:pt x="39" y="261"/>
                  <a:pt x="39" y="256"/>
                  <a:pt x="35" y="251"/>
                </a:cubicBezTo>
                <a:cubicBezTo>
                  <a:pt x="32" y="236"/>
                  <a:pt x="36" y="220"/>
                  <a:pt x="27" y="208"/>
                </a:cubicBezTo>
                <a:cubicBezTo>
                  <a:pt x="24" y="192"/>
                  <a:pt x="20" y="174"/>
                  <a:pt x="6" y="165"/>
                </a:cubicBezTo>
                <a:cubicBezTo>
                  <a:pt x="5" y="159"/>
                  <a:pt x="2" y="156"/>
                  <a:pt x="0" y="151"/>
                </a:cubicBezTo>
                <a:cubicBezTo>
                  <a:pt x="2" y="146"/>
                  <a:pt x="6" y="146"/>
                  <a:pt x="8" y="141"/>
                </a:cubicBezTo>
                <a:cubicBezTo>
                  <a:pt x="10" y="131"/>
                  <a:pt x="15" y="132"/>
                  <a:pt x="24" y="131"/>
                </a:cubicBezTo>
                <a:cubicBezTo>
                  <a:pt x="31" y="127"/>
                  <a:pt x="34" y="121"/>
                  <a:pt x="38" y="114"/>
                </a:cubicBezTo>
                <a:cubicBezTo>
                  <a:pt x="39" y="107"/>
                  <a:pt x="40" y="105"/>
                  <a:pt x="44" y="101"/>
                </a:cubicBezTo>
                <a:cubicBezTo>
                  <a:pt x="45" y="99"/>
                  <a:pt x="46" y="97"/>
                  <a:pt x="47" y="96"/>
                </a:cubicBezTo>
                <a:cubicBezTo>
                  <a:pt x="48" y="95"/>
                  <a:pt x="51" y="95"/>
                  <a:pt x="52" y="93"/>
                </a:cubicBezTo>
                <a:cubicBezTo>
                  <a:pt x="55" y="88"/>
                  <a:pt x="53" y="82"/>
                  <a:pt x="55" y="76"/>
                </a:cubicBezTo>
                <a:cubicBezTo>
                  <a:pt x="58" y="67"/>
                  <a:pt x="70" y="60"/>
                  <a:pt x="79" y="58"/>
                </a:cubicBezTo>
                <a:cubicBezTo>
                  <a:pt x="85" y="55"/>
                  <a:pt x="87" y="54"/>
                  <a:pt x="92" y="58"/>
                </a:cubicBezTo>
                <a:cubicBezTo>
                  <a:pt x="95" y="63"/>
                  <a:pt x="93" y="70"/>
                  <a:pt x="97" y="74"/>
                </a:cubicBezTo>
                <a:cubicBezTo>
                  <a:pt x="107" y="87"/>
                  <a:pt x="126" y="91"/>
                  <a:pt x="136" y="102"/>
                </a:cubicBezTo>
                <a:cubicBezTo>
                  <a:pt x="140" y="113"/>
                  <a:pt x="151" y="107"/>
                  <a:pt x="159" y="102"/>
                </a:cubicBezTo>
                <a:cubicBezTo>
                  <a:pt x="163" y="79"/>
                  <a:pt x="174" y="77"/>
                  <a:pt x="195" y="73"/>
                </a:cubicBezTo>
                <a:cubicBezTo>
                  <a:pt x="204" y="69"/>
                  <a:pt x="237" y="72"/>
                  <a:pt x="248" y="71"/>
                </a:cubicBezTo>
                <a:cubicBezTo>
                  <a:pt x="249" y="49"/>
                  <a:pt x="245" y="30"/>
                  <a:pt x="269" y="24"/>
                </a:cubicBezTo>
                <a:cubicBezTo>
                  <a:pt x="278" y="20"/>
                  <a:pt x="311" y="21"/>
                  <a:pt x="290" y="21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68" name="Freeform 67"/>
          <p:cNvSpPr>
            <a:spLocks/>
          </p:cNvSpPr>
          <p:nvPr/>
        </p:nvSpPr>
        <p:spPr bwMode="auto">
          <a:xfrm>
            <a:off x="7139632" y="4455765"/>
            <a:ext cx="1138238" cy="890588"/>
          </a:xfrm>
          <a:custGeom>
            <a:avLst/>
            <a:gdLst>
              <a:gd name="T0" fmla="*/ 291 w 567"/>
              <a:gd name="T1" fmla="*/ 12 h 440"/>
              <a:gd name="T2" fmla="*/ 298 w 567"/>
              <a:gd name="T3" fmla="*/ 0 h 440"/>
              <a:gd name="T4" fmla="*/ 321 w 567"/>
              <a:gd name="T5" fmla="*/ 7 h 440"/>
              <a:gd name="T6" fmla="*/ 365 w 567"/>
              <a:gd name="T7" fmla="*/ 0 h 440"/>
              <a:gd name="T8" fmla="*/ 374 w 567"/>
              <a:gd name="T9" fmla="*/ 10 h 440"/>
              <a:gd name="T10" fmla="*/ 383 w 567"/>
              <a:gd name="T11" fmla="*/ 31 h 440"/>
              <a:gd name="T12" fmla="*/ 437 w 567"/>
              <a:gd name="T13" fmla="*/ 49 h 440"/>
              <a:gd name="T14" fmla="*/ 457 w 567"/>
              <a:gd name="T15" fmla="*/ 59 h 440"/>
              <a:gd name="T16" fmla="*/ 496 w 567"/>
              <a:gd name="T17" fmla="*/ 55 h 440"/>
              <a:gd name="T18" fmla="*/ 521 w 567"/>
              <a:gd name="T19" fmla="*/ 49 h 440"/>
              <a:gd name="T20" fmla="*/ 543 w 567"/>
              <a:gd name="T21" fmla="*/ 37 h 440"/>
              <a:gd name="T22" fmla="*/ 564 w 567"/>
              <a:gd name="T23" fmla="*/ 35 h 440"/>
              <a:gd name="T24" fmla="*/ 567 w 567"/>
              <a:gd name="T25" fmla="*/ 93 h 440"/>
              <a:gd name="T26" fmla="*/ 532 w 567"/>
              <a:gd name="T27" fmla="*/ 116 h 440"/>
              <a:gd name="T28" fmla="*/ 512 w 567"/>
              <a:gd name="T29" fmla="*/ 139 h 440"/>
              <a:gd name="T30" fmla="*/ 503 w 567"/>
              <a:gd name="T31" fmla="*/ 165 h 440"/>
              <a:gd name="T32" fmla="*/ 479 w 567"/>
              <a:gd name="T33" fmla="*/ 184 h 440"/>
              <a:gd name="T34" fmla="*/ 463 w 567"/>
              <a:gd name="T35" fmla="*/ 190 h 440"/>
              <a:gd name="T36" fmla="*/ 449 w 567"/>
              <a:gd name="T37" fmla="*/ 194 h 440"/>
              <a:gd name="T38" fmla="*/ 449 w 567"/>
              <a:gd name="T39" fmla="*/ 209 h 440"/>
              <a:gd name="T40" fmla="*/ 443 w 567"/>
              <a:gd name="T41" fmla="*/ 226 h 440"/>
              <a:gd name="T42" fmla="*/ 437 w 567"/>
              <a:gd name="T43" fmla="*/ 242 h 440"/>
              <a:gd name="T44" fmla="*/ 422 w 567"/>
              <a:gd name="T45" fmla="*/ 257 h 440"/>
              <a:gd name="T46" fmla="*/ 387 w 567"/>
              <a:gd name="T47" fmla="*/ 284 h 440"/>
              <a:gd name="T48" fmla="*/ 377 w 567"/>
              <a:gd name="T49" fmla="*/ 296 h 440"/>
              <a:gd name="T50" fmla="*/ 369 w 567"/>
              <a:gd name="T51" fmla="*/ 310 h 440"/>
              <a:gd name="T52" fmla="*/ 360 w 567"/>
              <a:gd name="T53" fmla="*/ 330 h 440"/>
              <a:gd name="T54" fmla="*/ 361 w 567"/>
              <a:gd name="T55" fmla="*/ 340 h 440"/>
              <a:gd name="T56" fmla="*/ 309 w 567"/>
              <a:gd name="T57" fmla="*/ 432 h 440"/>
              <a:gd name="T58" fmla="*/ 260 w 567"/>
              <a:gd name="T59" fmla="*/ 420 h 440"/>
              <a:gd name="T60" fmla="*/ 224 w 567"/>
              <a:gd name="T61" fmla="*/ 422 h 440"/>
              <a:gd name="T62" fmla="*/ 197 w 567"/>
              <a:gd name="T63" fmla="*/ 432 h 440"/>
              <a:gd name="T64" fmla="*/ 159 w 567"/>
              <a:gd name="T65" fmla="*/ 420 h 440"/>
              <a:gd name="T66" fmla="*/ 149 w 567"/>
              <a:gd name="T67" fmla="*/ 407 h 440"/>
              <a:gd name="T68" fmla="*/ 140 w 567"/>
              <a:gd name="T69" fmla="*/ 400 h 440"/>
              <a:gd name="T70" fmla="*/ 115 w 567"/>
              <a:gd name="T71" fmla="*/ 383 h 440"/>
              <a:gd name="T72" fmla="*/ 99 w 567"/>
              <a:gd name="T73" fmla="*/ 388 h 440"/>
              <a:gd name="T74" fmla="*/ 57 w 567"/>
              <a:gd name="T75" fmla="*/ 407 h 440"/>
              <a:gd name="T76" fmla="*/ 31 w 567"/>
              <a:gd name="T77" fmla="*/ 409 h 440"/>
              <a:gd name="T78" fmla="*/ 23 w 567"/>
              <a:gd name="T79" fmla="*/ 367 h 440"/>
              <a:gd name="T80" fmla="*/ 5 w 567"/>
              <a:gd name="T81" fmla="*/ 349 h 440"/>
              <a:gd name="T82" fmla="*/ 8 w 567"/>
              <a:gd name="T83" fmla="*/ 318 h 440"/>
              <a:gd name="T84" fmla="*/ 13 w 567"/>
              <a:gd name="T85" fmla="*/ 248 h 440"/>
              <a:gd name="T86" fmla="*/ 34 w 567"/>
              <a:gd name="T87" fmla="*/ 183 h 440"/>
              <a:gd name="T88" fmla="*/ 45 w 567"/>
              <a:gd name="T89" fmla="*/ 174 h 440"/>
              <a:gd name="T90" fmla="*/ 69 w 567"/>
              <a:gd name="T91" fmla="*/ 162 h 440"/>
              <a:gd name="T92" fmla="*/ 87 w 567"/>
              <a:gd name="T93" fmla="*/ 156 h 440"/>
              <a:gd name="T94" fmla="*/ 97 w 567"/>
              <a:gd name="T95" fmla="*/ 145 h 440"/>
              <a:gd name="T96" fmla="*/ 88 w 567"/>
              <a:gd name="T97" fmla="*/ 101 h 440"/>
              <a:gd name="T98" fmla="*/ 79 w 567"/>
              <a:gd name="T99" fmla="*/ 83 h 440"/>
              <a:gd name="T100" fmla="*/ 111 w 567"/>
              <a:gd name="T101" fmla="*/ 43 h 440"/>
              <a:gd name="T102" fmla="*/ 170 w 567"/>
              <a:gd name="T103" fmla="*/ 50 h 440"/>
              <a:gd name="T104" fmla="*/ 198 w 567"/>
              <a:gd name="T105" fmla="*/ 52 h 440"/>
              <a:gd name="T106" fmla="*/ 248 w 567"/>
              <a:gd name="T107" fmla="*/ 47 h 440"/>
              <a:gd name="T108" fmla="*/ 286 w 567"/>
              <a:gd name="T109" fmla="*/ 16 h 440"/>
              <a:gd name="T110" fmla="*/ 291 w 567"/>
              <a:gd name="T111" fmla="*/ 12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67" h="440">
                <a:moveTo>
                  <a:pt x="291" y="12"/>
                </a:moveTo>
                <a:cubicBezTo>
                  <a:pt x="292" y="6"/>
                  <a:pt x="293" y="4"/>
                  <a:pt x="298" y="0"/>
                </a:cubicBezTo>
                <a:cubicBezTo>
                  <a:pt x="307" y="1"/>
                  <a:pt x="312" y="5"/>
                  <a:pt x="321" y="7"/>
                </a:cubicBezTo>
                <a:cubicBezTo>
                  <a:pt x="353" y="6"/>
                  <a:pt x="346" y="4"/>
                  <a:pt x="365" y="0"/>
                </a:cubicBezTo>
                <a:cubicBezTo>
                  <a:pt x="374" y="1"/>
                  <a:pt x="371" y="3"/>
                  <a:pt x="374" y="10"/>
                </a:cubicBezTo>
                <a:cubicBezTo>
                  <a:pt x="375" y="18"/>
                  <a:pt x="376" y="26"/>
                  <a:pt x="383" y="31"/>
                </a:cubicBezTo>
                <a:cubicBezTo>
                  <a:pt x="387" y="57"/>
                  <a:pt x="415" y="48"/>
                  <a:pt x="437" y="49"/>
                </a:cubicBezTo>
                <a:cubicBezTo>
                  <a:pt x="444" y="53"/>
                  <a:pt x="449" y="58"/>
                  <a:pt x="457" y="59"/>
                </a:cubicBezTo>
                <a:cubicBezTo>
                  <a:pt x="474" y="58"/>
                  <a:pt x="482" y="57"/>
                  <a:pt x="496" y="55"/>
                </a:cubicBezTo>
                <a:cubicBezTo>
                  <a:pt x="504" y="51"/>
                  <a:pt x="512" y="50"/>
                  <a:pt x="521" y="49"/>
                </a:cubicBezTo>
                <a:cubicBezTo>
                  <a:pt x="527" y="45"/>
                  <a:pt x="535" y="39"/>
                  <a:pt x="543" y="37"/>
                </a:cubicBezTo>
                <a:cubicBezTo>
                  <a:pt x="551" y="33"/>
                  <a:pt x="555" y="34"/>
                  <a:pt x="564" y="35"/>
                </a:cubicBezTo>
                <a:cubicBezTo>
                  <a:pt x="563" y="53"/>
                  <a:pt x="559" y="75"/>
                  <a:pt x="567" y="93"/>
                </a:cubicBezTo>
                <a:cubicBezTo>
                  <a:pt x="563" y="118"/>
                  <a:pt x="560" y="114"/>
                  <a:pt x="532" y="116"/>
                </a:cubicBezTo>
                <a:cubicBezTo>
                  <a:pt x="524" y="123"/>
                  <a:pt x="517" y="127"/>
                  <a:pt x="512" y="139"/>
                </a:cubicBezTo>
                <a:cubicBezTo>
                  <a:pt x="510" y="149"/>
                  <a:pt x="512" y="160"/>
                  <a:pt x="503" y="165"/>
                </a:cubicBezTo>
                <a:cubicBezTo>
                  <a:pt x="496" y="174"/>
                  <a:pt x="490" y="182"/>
                  <a:pt x="479" y="184"/>
                </a:cubicBezTo>
                <a:cubicBezTo>
                  <a:pt x="473" y="194"/>
                  <a:pt x="479" y="188"/>
                  <a:pt x="463" y="190"/>
                </a:cubicBezTo>
                <a:cubicBezTo>
                  <a:pt x="458" y="191"/>
                  <a:pt x="449" y="194"/>
                  <a:pt x="449" y="194"/>
                </a:cubicBezTo>
                <a:cubicBezTo>
                  <a:pt x="443" y="198"/>
                  <a:pt x="446" y="204"/>
                  <a:pt x="449" y="209"/>
                </a:cubicBezTo>
                <a:cubicBezTo>
                  <a:pt x="448" y="217"/>
                  <a:pt x="446" y="219"/>
                  <a:pt x="443" y="226"/>
                </a:cubicBezTo>
                <a:cubicBezTo>
                  <a:pt x="447" y="233"/>
                  <a:pt x="443" y="237"/>
                  <a:pt x="437" y="242"/>
                </a:cubicBezTo>
                <a:cubicBezTo>
                  <a:pt x="433" y="250"/>
                  <a:pt x="429" y="253"/>
                  <a:pt x="422" y="257"/>
                </a:cubicBezTo>
                <a:cubicBezTo>
                  <a:pt x="413" y="269"/>
                  <a:pt x="400" y="276"/>
                  <a:pt x="387" y="284"/>
                </a:cubicBezTo>
                <a:cubicBezTo>
                  <a:pt x="384" y="289"/>
                  <a:pt x="382" y="293"/>
                  <a:pt x="377" y="296"/>
                </a:cubicBezTo>
                <a:cubicBezTo>
                  <a:pt x="375" y="301"/>
                  <a:pt x="371" y="305"/>
                  <a:pt x="369" y="310"/>
                </a:cubicBezTo>
                <a:cubicBezTo>
                  <a:pt x="368" y="322"/>
                  <a:pt x="368" y="323"/>
                  <a:pt x="360" y="330"/>
                </a:cubicBezTo>
                <a:cubicBezTo>
                  <a:pt x="360" y="333"/>
                  <a:pt x="361" y="337"/>
                  <a:pt x="361" y="340"/>
                </a:cubicBezTo>
                <a:cubicBezTo>
                  <a:pt x="361" y="436"/>
                  <a:pt x="381" y="430"/>
                  <a:pt x="309" y="432"/>
                </a:cubicBezTo>
                <a:cubicBezTo>
                  <a:pt x="263" y="431"/>
                  <a:pt x="285" y="433"/>
                  <a:pt x="260" y="420"/>
                </a:cubicBezTo>
                <a:cubicBezTo>
                  <a:pt x="248" y="421"/>
                  <a:pt x="236" y="421"/>
                  <a:pt x="224" y="422"/>
                </a:cubicBezTo>
                <a:cubicBezTo>
                  <a:pt x="216" y="423"/>
                  <a:pt x="206" y="431"/>
                  <a:pt x="197" y="432"/>
                </a:cubicBezTo>
                <a:cubicBezTo>
                  <a:pt x="177" y="440"/>
                  <a:pt x="172" y="428"/>
                  <a:pt x="159" y="420"/>
                </a:cubicBezTo>
                <a:cubicBezTo>
                  <a:pt x="156" y="416"/>
                  <a:pt x="152" y="410"/>
                  <a:pt x="149" y="407"/>
                </a:cubicBezTo>
                <a:cubicBezTo>
                  <a:pt x="146" y="404"/>
                  <a:pt x="140" y="400"/>
                  <a:pt x="140" y="400"/>
                </a:cubicBezTo>
                <a:cubicBezTo>
                  <a:pt x="135" y="392"/>
                  <a:pt x="122" y="388"/>
                  <a:pt x="115" y="383"/>
                </a:cubicBezTo>
                <a:cubicBezTo>
                  <a:pt x="109" y="385"/>
                  <a:pt x="104" y="385"/>
                  <a:pt x="99" y="388"/>
                </a:cubicBezTo>
                <a:cubicBezTo>
                  <a:pt x="85" y="406"/>
                  <a:pt x="85" y="406"/>
                  <a:pt x="57" y="407"/>
                </a:cubicBezTo>
                <a:cubicBezTo>
                  <a:pt x="48" y="411"/>
                  <a:pt x="41" y="410"/>
                  <a:pt x="31" y="409"/>
                </a:cubicBezTo>
                <a:cubicBezTo>
                  <a:pt x="31" y="403"/>
                  <a:pt x="37" y="370"/>
                  <a:pt x="23" y="367"/>
                </a:cubicBezTo>
                <a:cubicBezTo>
                  <a:pt x="14" y="363"/>
                  <a:pt x="9" y="359"/>
                  <a:pt x="5" y="349"/>
                </a:cubicBezTo>
                <a:cubicBezTo>
                  <a:pt x="3" y="338"/>
                  <a:pt x="1" y="327"/>
                  <a:pt x="8" y="318"/>
                </a:cubicBezTo>
                <a:cubicBezTo>
                  <a:pt x="8" y="304"/>
                  <a:pt x="0" y="265"/>
                  <a:pt x="13" y="248"/>
                </a:cubicBezTo>
                <a:cubicBezTo>
                  <a:pt x="17" y="223"/>
                  <a:pt x="11" y="198"/>
                  <a:pt x="34" y="183"/>
                </a:cubicBezTo>
                <a:cubicBezTo>
                  <a:pt x="38" y="177"/>
                  <a:pt x="39" y="175"/>
                  <a:pt x="45" y="174"/>
                </a:cubicBezTo>
                <a:cubicBezTo>
                  <a:pt x="54" y="169"/>
                  <a:pt x="58" y="164"/>
                  <a:pt x="69" y="162"/>
                </a:cubicBezTo>
                <a:cubicBezTo>
                  <a:pt x="75" y="159"/>
                  <a:pt x="81" y="157"/>
                  <a:pt x="87" y="156"/>
                </a:cubicBezTo>
                <a:cubicBezTo>
                  <a:pt x="94" y="153"/>
                  <a:pt x="96" y="153"/>
                  <a:pt x="97" y="145"/>
                </a:cubicBezTo>
                <a:cubicBezTo>
                  <a:pt x="96" y="131"/>
                  <a:pt x="96" y="112"/>
                  <a:pt x="88" y="101"/>
                </a:cubicBezTo>
                <a:cubicBezTo>
                  <a:pt x="86" y="90"/>
                  <a:pt x="75" y="93"/>
                  <a:pt x="79" y="83"/>
                </a:cubicBezTo>
                <a:cubicBezTo>
                  <a:pt x="83" y="73"/>
                  <a:pt x="96" y="48"/>
                  <a:pt x="111" y="43"/>
                </a:cubicBezTo>
                <a:cubicBezTo>
                  <a:pt x="151" y="44"/>
                  <a:pt x="144" y="46"/>
                  <a:pt x="170" y="50"/>
                </a:cubicBezTo>
                <a:cubicBezTo>
                  <a:pt x="180" y="55"/>
                  <a:pt x="186" y="53"/>
                  <a:pt x="198" y="52"/>
                </a:cubicBezTo>
                <a:cubicBezTo>
                  <a:pt x="213" y="46"/>
                  <a:pt x="232" y="48"/>
                  <a:pt x="248" y="47"/>
                </a:cubicBezTo>
                <a:cubicBezTo>
                  <a:pt x="265" y="12"/>
                  <a:pt x="234" y="19"/>
                  <a:pt x="286" y="16"/>
                </a:cubicBezTo>
                <a:cubicBezTo>
                  <a:pt x="292" y="15"/>
                  <a:pt x="291" y="17"/>
                  <a:pt x="291" y="12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69" name="Freeform 68"/>
          <p:cNvSpPr>
            <a:spLocks/>
          </p:cNvSpPr>
          <p:nvPr/>
        </p:nvSpPr>
        <p:spPr bwMode="auto">
          <a:xfrm>
            <a:off x="6891982" y="3369915"/>
            <a:ext cx="1025525" cy="1238250"/>
          </a:xfrm>
          <a:custGeom>
            <a:avLst/>
            <a:gdLst>
              <a:gd name="T0" fmla="*/ 41 w 509"/>
              <a:gd name="T1" fmla="*/ 84 h 610"/>
              <a:gd name="T2" fmla="*/ 64 w 509"/>
              <a:gd name="T3" fmla="*/ 38 h 610"/>
              <a:gd name="T4" fmla="*/ 97 w 509"/>
              <a:gd name="T5" fmla="*/ 0 h 610"/>
              <a:gd name="T6" fmla="*/ 135 w 509"/>
              <a:gd name="T7" fmla="*/ 13 h 610"/>
              <a:gd name="T8" fmla="*/ 177 w 509"/>
              <a:gd name="T9" fmla="*/ 4 h 610"/>
              <a:gd name="T10" fmla="*/ 255 w 509"/>
              <a:gd name="T11" fmla="*/ 25 h 610"/>
              <a:gd name="T12" fmla="*/ 320 w 509"/>
              <a:gd name="T13" fmla="*/ 38 h 610"/>
              <a:gd name="T14" fmla="*/ 382 w 509"/>
              <a:gd name="T15" fmla="*/ 70 h 610"/>
              <a:gd name="T16" fmla="*/ 385 w 509"/>
              <a:gd name="T17" fmla="*/ 151 h 610"/>
              <a:gd name="T18" fmla="*/ 412 w 509"/>
              <a:gd name="T19" fmla="*/ 166 h 610"/>
              <a:gd name="T20" fmla="*/ 415 w 509"/>
              <a:gd name="T21" fmla="*/ 258 h 610"/>
              <a:gd name="T22" fmla="*/ 394 w 509"/>
              <a:gd name="T23" fmla="*/ 272 h 610"/>
              <a:gd name="T24" fmla="*/ 411 w 509"/>
              <a:gd name="T25" fmla="*/ 321 h 610"/>
              <a:gd name="T26" fmla="*/ 482 w 509"/>
              <a:gd name="T27" fmla="*/ 404 h 610"/>
              <a:gd name="T28" fmla="*/ 509 w 509"/>
              <a:gd name="T29" fmla="*/ 462 h 610"/>
              <a:gd name="T30" fmla="*/ 470 w 509"/>
              <a:gd name="T31" fmla="*/ 523 h 610"/>
              <a:gd name="T32" fmla="*/ 429 w 509"/>
              <a:gd name="T33" fmla="*/ 523 h 610"/>
              <a:gd name="T34" fmla="*/ 379 w 509"/>
              <a:gd name="T35" fmla="*/ 538 h 610"/>
              <a:gd name="T36" fmla="*/ 326 w 509"/>
              <a:gd name="T37" fmla="*/ 566 h 610"/>
              <a:gd name="T38" fmla="*/ 264 w 509"/>
              <a:gd name="T39" fmla="*/ 562 h 610"/>
              <a:gd name="T40" fmla="*/ 202 w 509"/>
              <a:gd name="T41" fmla="*/ 594 h 610"/>
              <a:gd name="T42" fmla="*/ 169 w 509"/>
              <a:gd name="T43" fmla="*/ 593 h 610"/>
              <a:gd name="T44" fmla="*/ 142 w 509"/>
              <a:gd name="T45" fmla="*/ 508 h 610"/>
              <a:gd name="T46" fmla="*/ 116 w 509"/>
              <a:gd name="T47" fmla="*/ 478 h 610"/>
              <a:gd name="T48" fmla="*/ 127 w 509"/>
              <a:gd name="T49" fmla="*/ 443 h 610"/>
              <a:gd name="T50" fmla="*/ 98 w 509"/>
              <a:gd name="T51" fmla="*/ 388 h 610"/>
              <a:gd name="T52" fmla="*/ 113 w 509"/>
              <a:gd name="T53" fmla="*/ 345 h 610"/>
              <a:gd name="T54" fmla="*/ 53 w 509"/>
              <a:gd name="T55" fmla="*/ 306 h 610"/>
              <a:gd name="T56" fmla="*/ 33 w 509"/>
              <a:gd name="T57" fmla="*/ 284 h 610"/>
              <a:gd name="T58" fmla="*/ 21 w 509"/>
              <a:gd name="T59" fmla="*/ 254 h 610"/>
              <a:gd name="T60" fmla="*/ 8 w 509"/>
              <a:gd name="T61" fmla="*/ 215 h 610"/>
              <a:gd name="T62" fmla="*/ 27 w 509"/>
              <a:gd name="T63" fmla="*/ 189 h 610"/>
              <a:gd name="T64" fmla="*/ 26 w 509"/>
              <a:gd name="T65" fmla="*/ 119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9" h="610">
                <a:moveTo>
                  <a:pt x="26" y="132"/>
                </a:moveTo>
                <a:cubicBezTo>
                  <a:pt x="27" y="107"/>
                  <a:pt x="22" y="96"/>
                  <a:pt x="41" y="84"/>
                </a:cubicBezTo>
                <a:cubicBezTo>
                  <a:pt x="42" y="74"/>
                  <a:pt x="46" y="67"/>
                  <a:pt x="53" y="61"/>
                </a:cubicBezTo>
                <a:cubicBezTo>
                  <a:pt x="56" y="53"/>
                  <a:pt x="60" y="45"/>
                  <a:pt x="64" y="38"/>
                </a:cubicBezTo>
                <a:cubicBezTo>
                  <a:pt x="65" y="30"/>
                  <a:pt x="66" y="23"/>
                  <a:pt x="73" y="19"/>
                </a:cubicBezTo>
                <a:cubicBezTo>
                  <a:pt x="79" y="11"/>
                  <a:pt x="87" y="2"/>
                  <a:pt x="97" y="0"/>
                </a:cubicBezTo>
                <a:cubicBezTo>
                  <a:pt x="106" y="2"/>
                  <a:pt x="107" y="11"/>
                  <a:pt x="115" y="12"/>
                </a:cubicBezTo>
                <a:cubicBezTo>
                  <a:pt x="122" y="13"/>
                  <a:pt x="128" y="13"/>
                  <a:pt x="135" y="13"/>
                </a:cubicBezTo>
                <a:cubicBezTo>
                  <a:pt x="148" y="20"/>
                  <a:pt x="141" y="19"/>
                  <a:pt x="156" y="16"/>
                </a:cubicBezTo>
                <a:cubicBezTo>
                  <a:pt x="162" y="11"/>
                  <a:pt x="170" y="8"/>
                  <a:pt x="177" y="4"/>
                </a:cubicBezTo>
                <a:cubicBezTo>
                  <a:pt x="193" y="6"/>
                  <a:pt x="213" y="1"/>
                  <a:pt x="225" y="10"/>
                </a:cubicBezTo>
                <a:cubicBezTo>
                  <a:pt x="232" y="22"/>
                  <a:pt x="241" y="24"/>
                  <a:pt x="255" y="25"/>
                </a:cubicBezTo>
                <a:cubicBezTo>
                  <a:pt x="268" y="31"/>
                  <a:pt x="285" y="30"/>
                  <a:pt x="298" y="32"/>
                </a:cubicBezTo>
                <a:cubicBezTo>
                  <a:pt x="305" y="35"/>
                  <a:pt x="312" y="37"/>
                  <a:pt x="320" y="38"/>
                </a:cubicBezTo>
                <a:cubicBezTo>
                  <a:pt x="333" y="43"/>
                  <a:pt x="359" y="40"/>
                  <a:pt x="373" y="41"/>
                </a:cubicBezTo>
                <a:cubicBezTo>
                  <a:pt x="379" y="51"/>
                  <a:pt x="380" y="59"/>
                  <a:pt x="382" y="70"/>
                </a:cubicBezTo>
                <a:cubicBezTo>
                  <a:pt x="380" y="82"/>
                  <a:pt x="382" y="87"/>
                  <a:pt x="373" y="92"/>
                </a:cubicBezTo>
                <a:cubicBezTo>
                  <a:pt x="357" y="113"/>
                  <a:pt x="361" y="147"/>
                  <a:pt x="385" y="151"/>
                </a:cubicBezTo>
                <a:cubicBezTo>
                  <a:pt x="390" y="153"/>
                  <a:pt x="393" y="156"/>
                  <a:pt x="399" y="157"/>
                </a:cubicBezTo>
                <a:cubicBezTo>
                  <a:pt x="403" y="160"/>
                  <a:pt x="408" y="163"/>
                  <a:pt x="412" y="166"/>
                </a:cubicBezTo>
                <a:cubicBezTo>
                  <a:pt x="420" y="185"/>
                  <a:pt x="409" y="204"/>
                  <a:pt x="420" y="223"/>
                </a:cubicBezTo>
                <a:cubicBezTo>
                  <a:pt x="422" y="235"/>
                  <a:pt x="430" y="255"/>
                  <a:pt x="415" y="258"/>
                </a:cubicBezTo>
                <a:cubicBezTo>
                  <a:pt x="412" y="259"/>
                  <a:pt x="407" y="250"/>
                  <a:pt x="405" y="252"/>
                </a:cubicBezTo>
                <a:cubicBezTo>
                  <a:pt x="388" y="266"/>
                  <a:pt x="407" y="267"/>
                  <a:pt x="394" y="272"/>
                </a:cubicBezTo>
                <a:cubicBezTo>
                  <a:pt x="382" y="285"/>
                  <a:pt x="385" y="293"/>
                  <a:pt x="390" y="310"/>
                </a:cubicBezTo>
                <a:cubicBezTo>
                  <a:pt x="391" y="326"/>
                  <a:pt x="396" y="318"/>
                  <a:pt x="411" y="321"/>
                </a:cubicBezTo>
                <a:cubicBezTo>
                  <a:pt x="428" y="334"/>
                  <a:pt x="430" y="365"/>
                  <a:pt x="454" y="368"/>
                </a:cubicBezTo>
                <a:cubicBezTo>
                  <a:pt x="464" y="393"/>
                  <a:pt x="449" y="402"/>
                  <a:pt x="482" y="404"/>
                </a:cubicBezTo>
                <a:cubicBezTo>
                  <a:pt x="487" y="406"/>
                  <a:pt x="491" y="409"/>
                  <a:pt x="495" y="412"/>
                </a:cubicBezTo>
                <a:cubicBezTo>
                  <a:pt x="496" y="433"/>
                  <a:pt x="497" y="447"/>
                  <a:pt x="509" y="462"/>
                </a:cubicBezTo>
                <a:cubicBezTo>
                  <a:pt x="506" y="475"/>
                  <a:pt x="500" y="479"/>
                  <a:pt x="494" y="489"/>
                </a:cubicBezTo>
                <a:cubicBezTo>
                  <a:pt x="492" y="519"/>
                  <a:pt x="496" y="521"/>
                  <a:pt x="470" y="523"/>
                </a:cubicBezTo>
                <a:cubicBezTo>
                  <a:pt x="459" y="531"/>
                  <a:pt x="464" y="530"/>
                  <a:pt x="444" y="529"/>
                </a:cubicBezTo>
                <a:cubicBezTo>
                  <a:pt x="439" y="526"/>
                  <a:pt x="434" y="525"/>
                  <a:pt x="429" y="523"/>
                </a:cubicBezTo>
                <a:cubicBezTo>
                  <a:pt x="403" y="529"/>
                  <a:pt x="426" y="520"/>
                  <a:pt x="417" y="533"/>
                </a:cubicBezTo>
                <a:cubicBezTo>
                  <a:pt x="409" y="543"/>
                  <a:pt x="391" y="537"/>
                  <a:pt x="379" y="538"/>
                </a:cubicBezTo>
                <a:cubicBezTo>
                  <a:pt x="366" y="541"/>
                  <a:pt x="376" y="552"/>
                  <a:pt x="368" y="560"/>
                </a:cubicBezTo>
                <a:cubicBezTo>
                  <a:pt x="360" y="568"/>
                  <a:pt x="332" y="566"/>
                  <a:pt x="326" y="566"/>
                </a:cubicBezTo>
                <a:cubicBezTo>
                  <a:pt x="312" y="573"/>
                  <a:pt x="292" y="568"/>
                  <a:pt x="278" y="568"/>
                </a:cubicBezTo>
                <a:cubicBezTo>
                  <a:pt x="273" y="566"/>
                  <a:pt x="270" y="563"/>
                  <a:pt x="264" y="562"/>
                </a:cubicBezTo>
                <a:cubicBezTo>
                  <a:pt x="212" y="563"/>
                  <a:pt x="235" y="557"/>
                  <a:pt x="213" y="575"/>
                </a:cubicBezTo>
                <a:cubicBezTo>
                  <a:pt x="210" y="581"/>
                  <a:pt x="206" y="588"/>
                  <a:pt x="202" y="594"/>
                </a:cubicBezTo>
                <a:cubicBezTo>
                  <a:pt x="200" y="610"/>
                  <a:pt x="196" y="606"/>
                  <a:pt x="180" y="605"/>
                </a:cubicBezTo>
                <a:cubicBezTo>
                  <a:pt x="174" y="602"/>
                  <a:pt x="173" y="598"/>
                  <a:pt x="169" y="593"/>
                </a:cubicBezTo>
                <a:cubicBezTo>
                  <a:pt x="166" y="578"/>
                  <a:pt x="166" y="563"/>
                  <a:pt x="154" y="556"/>
                </a:cubicBezTo>
                <a:cubicBezTo>
                  <a:pt x="145" y="541"/>
                  <a:pt x="157" y="517"/>
                  <a:pt x="142" y="508"/>
                </a:cubicBezTo>
                <a:cubicBezTo>
                  <a:pt x="138" y="503"/>
                  <a:pt x="133" y="496"/>
                  <a:pt x="127" y="495"/>
                </a:cubicBezTo>
                <a:cubicBezTo>
                  <a:pt x="122" y="491"/>
                  <a:pt x="119" y="485"/>
                  <a:pt x="116" y="478"/>
                </a:cubicBezTo>
                <a:cubicBezTo>
                  <a:pt x="118" y="470"/>
                  <a:pt x="121" y="468"/>
                  <a:pt x="127" y="464"/>
                </a:cubicBezTo>
                <a:cubicBezTo>
                  <a:pt x="132" y="456"/>
                  <a:pt x="134" y="452"/>
                  <a:pt x="127" y="443"/>
                </a:cubicBezTo>
                <a:cubicBezTo>
                  <a:pt x="127" y="436"/>
                  <a:pt x="122" y="431"/>
                  <a:pt x="119" y="425"/>
                </a:cubicBezTo>
                <a:cubicBezTo>
                  <a:pt x="116" y="411"/>
                  <a:pt x="106" y="398"/>
                  <a:pt x="98" y="388"/>
                </a:cubicBezTo>
                <a:cubicBezTo>
                  <a:pt x="96" y="377"/>
                  <a:pt x="93" y="365"/>
                  <a:pt x="103" y="358"/>
                </a:cubicBezTo>
                <a:cubicBezTo>
                  <a:pt x="106" y="354"/>
                  <a:pt x="113" y="345"/>
                  <a:pt x="113" y="345"/>
                </a:cubicBezTo>
                <a:cubicBezTo>
                  <a:pt x="111" y="313"/>
                  <a:pt x="103" y="322"/>
                  <a:pt x="68" y="321"/>
                </a:cubicBezTo>
                <a:cubicBezTo>
                  <a:pt x="64" y="314"/>
                  <a:pt x="61" y="307"/>
                  <a:pt x="53" y="306"/>
                </a:cubicBezTo>
                <a:cubicBezTo>
                  <a:pt x="49" y="302"/>
                  <a:pt x="45" y="299"/>
                  <a:pt x="41" y="297"/>
                </a:cubicBezTo>
                <a:cubicBezTo>
                  <a:pt x="38" y="293"/>
                  <a:pt x="35" y="289"/>
                  <a:pt x="33" y="284"/>
                </a:cubicBezTo>
                <a:cubicBezTo>
                  <a:pt x="36" y="276"/>
                  <a:pt x="40" y="282"/>
                  <a:pt x="42" y="273"/>
                </a:cubicBezTo>
                <a:cubicBezTo>
                  <a:pt x="41" y="260"/>
                  <a:pt x="31" y="262"/>
                  <a:pt x="21" y="254"/>
                </a:cubicBezTo>
                <a:cubicBezTo>
                  <a:pt x="15" y="248"/>
                  <a:pt x="3" y="239"/>
                  <a:pt x="3" y="239"/>
                </a:cubicBezTo>
                <a:cubicBezTo>
                  <a:pt x="4" y="231"/>
                  <a:pt x="0" y="218"/>
                  <a:pt x="8" y="215"/>
                </a:cubicBezTo>
                <a:cubicBezTo>
                  <a:pt x="14" y="213"/>
                  <a:pt x="17" y="202"/>
                  <a:pt x="17" y="202"/>
                </a:cubicBezTo>
                <a:cubicBezTo>
                  <a:pt x="24" y="191"/>
                  <a:pt x="27" y="213"/>
                  <a:pt x="27" y="189"/>
                </a:cubicBezTo>
                <a:cubicBezTo>
                  <a:pt x="27" y="171"/>
                  <a:pt x="28" y="153"/>
                  <a:pt x="29" y="134"/>
                </a:cubicBezTo>
                <a:cubicBezTo>
                  <a:pt x="28" y="129"/>
                  <a:pt x="26" y="119"/>
                  <a:pt x="26" y="119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70" name="Freeform 69"/>
          <p:cNvSpPr>
            <a:spLocks/>
          </p:cNvSpPr>
          <p:nvPr/>
        </p:nvSpPr>
        <p:spPr bwMode="auto">
          <a:xfrm>
            <a:off x="7501582" y="3239740"/>
            <a:ext cx="958850" cy="1384300"/>
          </a:xfrm>
          <a:custGeom>
            <a:avLst/>
            <a:gdLst>
              <a:gd name="T0" fmla="*/ 42 w 477"/>
              <a:gd name="T1" fmla="*/ 37 h 684"/>
              <a:gd name="T2" fmla="*/ 95 w 477"/>
              <a:gd name="T3" fmla="*/ 19 h 684"/>
              <a:gd name="T4" fmla="*/ 133 w 477"/>
              <a:gd name="T5" fmla="*/ 24 h 684"/>
              <a:gd name="T6" fmla="*/ 184 w 477"/>
              <a:gd name="T7" fmla="*/ 29 h 684"/>
              <a:gd name="T8" fmla="*/ 228 w 477"/>
              <a:gd name="T9" fmla="*/ 13 h 684"/>
              <a:gd name="T10" fmla="*/ 264 w 477"/>
              <a:gd name="T11" fmla="*/ 7 h 684"/>
              <a:gd name="T12" fmla="*/ 285 w 477"/>
              <a:gd name="T13" fmla="*/ 43 h 684"/>
              <a:gd name="T14" fmla="*/ 317 w 477"/>
              <a:gd name="T15" fmla="*/ 49 h 684"/>
              <a:gd name="T16" fmla="*/ 290 w 477"/>
              <a:gd name="T17" fmla="*/ 102 h 684"/>
              <a:gd name="T18" fmla="*/ 326 w 477"/>
              <a:gd name="T19" fmla="*/ 166 h 684"/>
              <a:gd name="T20" fmla="*/ 347 w 477"/>
              <a:gd name="T21" fmla="*/ 208 h 684"/>
              <a:gd name="T22" fmla="*/ 379 w 477"/>
              <a:gd name="T23" fmla="*/ 261 h 684"/>
              <a:gd name="T24" fmla="*/ 401 w 477"/>
              <a:gd name="T25" fmla="*/ 303 h 684"/>
              <a:gd name="T26" fmla="*/ 427 w 477"/>
              <a:gd name="T27" fmla="*/ 374 h 684"/>
              <a:gd name="T28" fmla="*/ 436 w 477"/>
              <a:gd name="T29" fmla="*/ 453 h 684"/>
              <a:gd name="T30" fmla="*/ 459 w 477"/>
              <a:gd name="T31" fmla="*/ 511 h 684"/>
              <a:gd name="T32" fmla="*/ 477 w 477"/>
              <a:gd name="T33" fmla="*/ 550 h 684"/>
              <a:gd name="T34" fmla="*/ 447 w 477"/>
              <a:gd name="T35" fmla="*/ 635 h 684"/>
              <a:gd name="T36" fmla="*/ 430 w 477"/>
              <a:gd name="T37" fmla="*/ 653 h 684"/>
              <a:gd name="T38" fmla="*/ 397 w 477"/>
              <a:gd name="T39" fmla="*/ 684 h 684"/>
              <a:gd name="T40" fmla="*/ 358 w 477"/>
              <a:gd name="T41" fmla="*/ 629 h 684"/>
              <a:gd name="T42" fmla="*/ 308 w 477"/>
              <a:gd name="T43" fmla="*/ 642 h 684"/>
              <a:gd name="T44" fmla="*/ 265 w 477"/>
              <a:gd name="T45" fmla="*/ 638 h 684"/>
              <a:gd name="T46" fmla="*/ 199 w 477"/>
              <a:gd name="T47" fmla="*/ 615 h 684"/>
              <a:gd name="T48" fmla="*/ 208 w 477"/>
              <a:gd name="T49" fmla="*/ 551 h 684"/>
              <a:gd name="T50" fmla="*/ 199 w 477"/>
              <a:gd name="T51" fmla="*/ 482 h 684"/>
              <a:gd name="T52" fmla="*/ 161 w 477"/>
              <a:gd name="T53" fmla="*/ 449 h 684"/>
              <a:gd name="T54" fmla="*/ 102 w 477"/>
              <a:gd name="T55" fmla="*/ 386 h 684"/>
              <a:gd name="T56" fmla="*/ 98 w 477"/>
              <a:gd name="T57" fmla="*/ 327 h 684"/>
              <a:gd name="T58" fmla="*/ 121 w 477"/>
              <a:gd name="T59" fmla="*/ 324 h 684"/>
              <a:gd name="T60" fmla="*/ 119 w 477"/>
              <a:gd name="T61" fmla="*/ 279 h 684"/>
              <a:gd name="T62" fmla="*/ 69 w 477"/>
              <a:gd name="T63" fmla="*/ 202 h 684"/>
              <a:gd name="T64" fmla="*/ 83 w 477"/>
              <a:gd name="T65" fmla="*/ 135 h 684"/>
              <a:gd name="T66" fmla="*/ 27 w 477"/>
              <a:gd name="T67" fmla="*/ 105 h 684"/>
              <a:gd name="T68" fmla="*/ 33 w 477"/>
              <a:gd name="T69" fmla="*/ 61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7" h="684">
                <a:moveTo>
                  <a:pt x="34" y="53"/>
                </a:moveTo>
                <a:cubicBezTo>
                  <a:pt x="36" y="45"/>
                  <a:pt x="34" y="39"/>
                  <a:pt x="42" y="37"/>
                </a:cubicBezTo>
                <a:cubicBezTo>
                  <a:pt x="56" y="31"/>
                  <a:pt x="74" y="33"/>
                  <a:pt x="89" y="31"/>
                </a:cubicBezTo>
                <a:cubicBezTo>
                  <a:pt x="91" y="26"/>
                  <a:pt x="92" y="22"/>
                  <a:pt x="95" y="19"/>
                </a:cubicBezTo>
                <a:cubicBezTo>
                  <a:pt x="98" y="16"/>
                  <a:pt x="104" y="12"/>
                  <a:pt x="104" y="12"/>
                </a:cubicBezTo>
                <a:cubicBezTo>
                  <a:pt x="120" y="13"/>
                  <a:pt x="120" y="19"/>
                  <a:pt x="133" y="24"/>
                </a:cubicBezTo>
                <a:cubicBezTo>
                  <a:pt x="137" y="31"/>
                  <a:pt x="140" y="37"/>
                  <a:pt x="146" y="40"/>
                </a:cubicBezTo>
                <a:cubicBezTo>
                  <a:pt x="182" y="37"/>
                  <a:pt x="164" y="37"/>
                  <a:pt x="184" y="29"/>
                </a:cubicBezTo>
                <a:cubicBezTo>
                  <a:pt x="189" y="21"/>
                  <a:pt x="194" y="19"/>
                  <a:pt x="202" y="18"/>
                </a:cubicBezTo>
                <a:cubicBezTo>
                  <a:pt x="210" y="15"/>
                  <a:pt x="219" y="14"/>
                  <a:pt x="228" y="13"/>
                </a:cubicBezTo>
                <a:cubicBezTo>
                  <a:pt x="235" y="9"/>
                  <a:pt x="241" y="4"/>
                  <a:pt x="249" y="3"/>
                </a:cubicBezTo>
                <a:cubicBezTo>
                  <a:pt x="255" y="0"/>
                  <a:pt x="260" y="1"/>
                  <a:pt x="264" y="7"/>
                </a:cubicBezTo>
                <a:cubicBezTo>
                  <a:pt x="266" y="15"/>
                  <a:pt x="267" y="22"/>
                  <a:pt x="274" y="27"/>
                </a:cubicBezTo>
                <a:cubicBezTo>
                  <a:pt x="278" y="35"/>
                  <a:pt x="278" y="39"/>
                  <a:pt x="285" y="43"/>
                </a:cubicBezTo>
                <a:cubicBezTo>
                  <a:pt x="296" y="41"/>
                  <a:pt x="299" y="39"/>
                  <a:pt x="308" y="37"/>
                </a:cubicBezTo>
                <a:cubicBezTo>
                  <a:pt x="313" y="41"/>
                  <a:pt x="315" y="43"/>
                  <a:pt x="317" y="49"/>
                </a:cubicBezTo>
                <a:cubicBezTo>
                  <a:pt x="315" y="61"/>
                  <a:pt x="315" y="59"/>
                  <a:pt x="306" y="64"/>
                </a:cubicBezTo>
                <a:cubicBezTo>
                  <a:pt x="302" y="92"/>
                  <a:pt x="308" y="89"/>
                  <a:pt x="290" y="102"/>
                </a:cubicBezTo>
                <a:cubicBezTo>
                  <a:pt x="293" y="122"/>
                  <a:pt x="294" y="144"/>
                  <a:pt x="317" y="148"/>
                </a:cubicBezTo>
                <a:cubicBezTo>
                  <a:pt x="321" y="154"/>
                  <a:pt x="323" y="160"/>
                  <a:pt x="326" y="166"/>
                </a:cubicBezTo>
                <a:cubicBezTo>
                  <a:pt x="328" y="176"/>
                  <a:pt x="335" y="185"/>
                  <a:pt x="341" y="193"/>
                </a:cubicBezTo>
                <a:cubicBezTo>
                  <a:pt x="342" y="200"/>
                  <a:pt x="345" y="203"/>
                  <a:pt x="347" y="208"/>
                </a:cubicBezTo>
                <a:cubicBezTo>
                  <a:pt x="348" y="217"/>
                  <a:pt x="350" y="227"/>
                  <a:pt x="353" y="235"/>
                </a:cubicBezTo>
                <a:cubicBezTo>
                  <a:pt x="355" y="248"/>
                  <a:pt x="366" y="259"/>
                  <a:pt x="379" y="261"/>
                </a:cubicBezTo>
                <a:cubicBezTo>
                  <a:pt x="389" y="273"/>
                  <a:pt x="403" y="263"/>
                  <a:pt x="416" y="269"/>
                </a:cubicBezTo>
                <a:cubicBezTo>
                  <a:pt x="415" y="298"/>
                  <a:pt x="421" y="299"/>
                  <a:pt x="401" y="303"/>
                </a:cubicBezTo>
                <a:cubicBezTo>
                  <a:pt x="399" y="322"/>
                  <a:pt x="390" y="326"/>
                  <a:pt x="415" y="328"/>
                </a:cubicBezTo>
                <a:cubicBezTo>
                  <a:pt x="419" y="347"/>
                  <a:pt x="414" y="356"/>
                  <a:pt x="427" y="374"/>
                </a:cubicBezTo>
                <a:cubicBezTo>
                  <a:pt x="429" y="383"/>
                  <a:pt x="433" y="384"/>
                  <a:pt x="439" y="389"/>
                </a:cubicBezTo>
                <a:cubicBezTo>
                  <a:pt x="449" y="406"/>
                  <a:pt x="452" y="440"/>
                  <a:pt x="436" y="453"/>
                </a:cubicBezTo>
                <a:cubicBezTo>
                  <a:pt x="437" y="464"/>
                  <a:pt x="440" y="468"/>
                  <a:pt x="447" y="477"/>
                </a:cubicBezTo>
                <a:cubicBezTo>
                  <a:pt x="449" y="490"/>
                  <a:pt x="452" y="501"/>
                  <a:pt x="459" y="511"/>
                </a:cubicBezTo>
                <a:cubicBezTo>
                  <a:pt x="461" y="520"/>
                  <a:pt x="468" y="526"/>
                  <a:pt x="471" y="534"/>
                </a:cubicBezTo>
                <a:cubicBezTo>
                  <a:pt x="472" y="540"/>
                  <a:pt x="474" y="544"/>
                  <a:pt x="477" y="550"/>
                </a:cubicBezTo>
                <a:cubicBezTo>
                  <a:pt x="473" y="567"/>
                  <a:pt x="472" y="567"/>
                  <a:pt x="459" y="577"/>
                </a:cubicBezTo>
                <a:cubicBezTo>
                  <a:pt x="457" y="595"/>
                  <a:pt x="462" y="624"/>
                  <a:pt x="447" y="635"/>
                </a:cubicBezTo>
                <a:cubicBezTo>
                  <a:pt x="445" y="640"/>
                  <a:pt x="448" y="647"/>
                  <a:pt x="444" y="650"/>
                </a:cubicBezTo>
                <a:cubicBezTo>
                  <a:pt x="440" y="653"/>
                  <a:pt x="430" y="653"/>
                  <a:pt x="430" y="653"/>
                </a:cubicBezTo>
                <a:cubicBezTo>
                  <a:pt x="422" y="660"/>
                  <a:pt x="417" y="667"/>
                  <a:pt x="409" y="673"/>
                </a:cubicBezTo>
                <a:cubicBezTo>
                  <a:pt x="406" y="679"/>
                  <a:pt x="402" y="680"/>
                  <a:pt x="397" y="684"/>
                </a:cubicBezTo>
                <a:cubicBezTo>
                  <a:pt x="390" y="682"/>
                  <a:pt x="389" y="680"/>
                  <a:pt x="386" y="673"/>
                </a:cubicBezTo>
                <a:cubicBezTo>
                  <a:pt x="385" y="615"/>
                  <a:pt x="394" y="624"/>
                  <a:pt x="358" y="629"/>
                </a:cubicBezTo>
                <a:cubicBezTo>
                  <a:pt x="354" y="632"/>
                  <a:pt x="351" y="635"/>
                  <a:pt x="345" y="636"/>
                </a:cubicBezTo>
                <a:cubicBezTo>
                  <a:pt x="335" y="641"/>
                  <a:pt x="319" y="640"/>
                  <a:pt x="308" y="642"/>
                </a:cubicBezTo>
                <a:cubicBezTo>
                  <a:pt x="303" y="644"/>
                  <a:pt x="300" y="647"/>
                  <a:pt x="294" y="648"/>
                </a:cubicBezTo>
                <a:cubicBezTo>
                  <a:pt x="267" y="646"/>
                  <a:pt x="277" y="639"/>
                  <a:pt x="265" y="638"/>
                </a:cubicBezTo>
                <a:cubicBezTo>
                  <a:pt x="251" y="637"/>
                  <a:pt x="236" y="637"/>
                  <a:pt x="222" y="636"/>
                </a:cubicBezTo>
                <a:cubicBezTo>
                  <a:pt x="212" y="634"/>
                  <a:pt x="208" y="620"/>
                  <a:pt x="199" y="615"/>
                </a:cubicBezTo>
                <a:cubicBezTo>
                  <a:pt x="197" y="611"/>
                  <a:pt x="196" y="607"/>
                  <a:pt x="194" y="602"/>
                </a:cubicBezTo>
                <a:cubicBezTo>
                  <a:pt x="196" y="560"/>
                  <a:pt x="188" y="567"/>
                  <a:pt x="208" y="551"/>
                </a:cubicBezTo>
                <a:cubicBezTo>
                  <a:pt x="213" y="540"/>
                  <a:pt x="212" y="527"/>
                  <a:pt x="204" y="519"/>
                </a:cubicBezTo>
                <a:cubicBezTo>
                  <a:pt x="199" y="507"/>
                  <a:pt x="205" y="494"/>
                  <a:pt x="199" y="482"/>
                </a:cubicBezTo>
                <a:cubicBezTo>
                  <a:pt x="198" y="472"/>
                  <a:pt x="179" y="469"/>
                  <a:pt x="170" y="468"/>
                </a:cubicBezTo>
                <a:cubicBezTo>
                  <a:pt x="165" y="462"/>
                  <a:pt x="164" y="456"/>
                  <a:pt x="161" y="449"/>
                </a:cubicBezTo>
                <a:cubicBezTo>
                  <a:pt x="157" y="431"/>
                  <a:pt x="137" y="420"/>
                  <a:pt x="124" y="407"/>
                </a:cubicBezTo>
                <a:cubicBezTo>
                  <a:pt x="114" y="396"/>
                  <a:pt x="119" y="392"/>
                  <a:pt x="102" y="386"/>
                </a:cubicBezTo>
                <a:cubicBezTo>
                  <a:pt x="98" y="381"/>
                  <a:pt x="95" y="374"/>
                  <a:pt x="93" y="367"/>
                </a:cubicBezTo>
                <a:cubicBezTo>
                  <a:pt x="93" y="357"/>
                  <a:pt x="95" y="335"/>
                  <a:pt x="98" y="327"/>
                </a:cubicBezTo>
                <a:cubicBezTo>
                  <a:pt x="101" y="319"/>
                  <a:pt x="110" y="319"/>
                  <a:pt x="114" y="319"/>
                </a:cubicBezTo>
                <a:cubicBezTo>
                  <a:pt x="109" y="328"/>
                  <a:pt x="115" y="325"/>
                  <a:pt x="121" y="324"/>
                </a:cubicBezTo>
                <a:cubicBezTo>
                  <a:pt x="122" y="318"/>
                  <a:pt x="124" y="315"/>
                  <a:pt x="127" y="309"/>
                </a:cubicBezTo>
                <a:cubicBezTo>
                  <a:pt x="125" y="295"/>
                  <a:pt x="124" y="290"/>
                  <a:pt x="119" y="279"/>
                </a:cubicBezTo>
                <a:cubicBezTo>
                  <a:pt x="119" y="253"/>
                  <a:pt x="120" y="223"/>
                  <a:pt x="90" y="217"/>
                </a:cubicBezTo>
                <a:cubicBezTo>
                  <a:pt x="81" y="212"/>
                  <a:pt x="76" y="211"/>
                  <a:pt x="69" y="202"/>
                </a:cubicBezTo>
                <a:cubicBezTo>
                  <a:pt x="66" y="187"/>
                  <a:pt x="65" y="172"/>
                  <a:pt x="78" y="162"/>
                </a:cubicBezTo>
                <a:cubicBezTo>
                  <a:pt x="81" y="154"/>
                  <a:pt x="82" y="145"/>
                  <a:pt x="83" y="135"/>
                </a:cubicBezTo>
                <a:cubicBezTo>
                  <a:pt x="81" y="123"/>
                  <a:pt x="81" y="115"/>
                  <a:pt x="69" y="113"/>
                </a:cubicBezTo>
                <a:cubicBezTo>
                  <a:pt x="57" y="104"/>
                  <a:pt x="40" y="106"/>
                  <a:pt x="27" y="105"/>
                </a:cubicBezTo>
                <a:cubicBezTo>
                  <a:pt x="21" y="104"/>
                  <a:pt x="18" y="101"/>
                  <a:pt x="13" y="98"/>
                </a:cubicBezTo>
                <a:cubicBezTo>
                  <a:pt x="7" y="67"/>
                  <a:pt x="0" y="63"/>
                  <a:pt x="33" y="61"/>
                </a:cubicBezTo>
                <a:cubicBezTo>
                  <a:pt x="34" y="58"/>
                  <a:pt x="40" y="38"/>
                  <a:pt x="34" y="5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71" name="Freeform 70"/>
          <p:cNvSpPr>
            <a:spLocks/>
          </p:cNvSpPr>
          <p:nvPr/>
        </p:nvSpPr>
        <p:spPr bwMode="auto">
          <a:xfrm>
            <a:off x="7003107" y="2295178"/>
            <a:ext cx="993775" cy="1108075"/>
          </a:xfrm>
          <a:custGeom>
            <a:avLst/>
            <a:gdLst>
              <a:gd name="T0" fmla="*/ 95 w 500"/>
              <a:gd name="T1" fmla="*/ 204 h 537"/>
              <a:gd name="T2" fmla="*/ 125 w 500"/>
              <a:gd name="T3" fmla="*/ 156 h 537"/>
              <a:gd name="T4" fmla="*/ 158 w 500"/>
              <a:gd name="T5" fmla="*/ 131 h 537"/>
              <a:gd name="T6" fmla="*/ 221 w 500"/>
              <a:gd name="T7" fmla="*/ 92 h 537"/>
              <a:gd name="T8" fmla="*/ 248 w 500"/>
              <a:gd name="T9" fmla="*/ 84 h 537"/>
              <a:gd name="T10" fmla="*/ 288 w 500"/>
              <a:gd name="T11" fmla="*/ 90 h 537"/>
              <a:gd name="T12" fmla="*/ 317 w 500"/>
              <a:gd name="T13" fmla="*/ 96 h 537"/>
              <a:gd name="T14" fmla="*/ 362 w 500"/>
              <a:gd name="T15" fmla="*/ 59 h 537"/>
              <a:gd name="T16" fmla="*/ 395 w 500"/>
              <a:gd name="T17" fmla="*/ 38 h 537"/>
              <a:gd name="T18" fmla="*/ 441 w 500"/>
              <a:gd name="T19" fmla="*/ 11 h 537"/>
              <a:gd name="T20" fmla="*/ 444 w 500"/>
              <a:gd name="T21" fmla="*/ 29 h 537"/>
              <a:gd name="T22" fmla="*/ 482 w 500"/>
              <a:gd name="T23" fmla="*/ 39 h 537"/>
              <a:gd name="T24" fmla="*/ 486 w 500"/>
              <a:gd name="T25" fmla="*/ 108 h 537"/>
              <a:gd name="T26" fmla="*/ 456 w 500"/>
              <a:gd name="T27" fmla="*/ 207 h 537"/>
              <a:gd name="T28" fmla="*/ 431 w 500"/>
              <a:gd name="T29" fmla="*/ 239 h 537"/>
              <a:gd name="T30" fmla="*/ 435 w 500"/>
              <a:gd name="T31" fmla="*/ 285 h 537"/>
              <a:gd name="T32" fmla="*/ 449 w 500"/>
              <a:gd name="T33" fmla="*/ 330 h 537"/>
              <a:gd name="T34" fmla="*/ 426 w 500"/>
              <a:gd name="T35" fmla="*/ 408 h 537"/>
              <a:gd name="T36" fmla="*/ 402 w 500"/>
              <a:gd name="T37" fmla="*/ 459 h 537"/>
              <a:gd name="T38" fmla="*/ 366 w 500"/>
              <a:gd name="T39" fmla="*/ 461 h 537"/>
              <a:gd name="T40" fmla="*/ 297 w 500"/>
              <a:gd name="T41" fmla="*/ 474 h 537"/>
              <a:gd name="T42" fmla="*/ 270 w 500"/>
              <a:gd name="T43" fmla="*/ 498 h 537"/>
              <a:gd name="T44" fmla="*/ 246 w 500"/>
              <a:gd name="T45" fmla="*/ 537 h 537"/>
              <a:gd name="T46" fmla="*/ 171 w 500"/>
              <a:gd name="T47" fmla="*/ 521 h 537"/>
              <a:gd name="T48" fmla="*/ 96 w 500"/>
              <a:gd name="T49" fmla="*/ 524 h 537"/>
              <a:gd name="T50" fmla="*/ 42 w 500"/>
              <a:gd name="T51" fmla="*/ 506 h 537"/>
              <a:gd name="T52" fmla="*/ 71 w 500"/>
              <a:gd name="T53" fmla="*/ 471 h 537"/>
              <a:gd name="T54" fmla="*/ 33 w 500"/>
              <a:gd name="T55" fmla="*/ 404 h 537"/>
              <a:gd name="T56" fmla="*/ 6 w 500"/>
              <a:gd name="T57" fmla="*/ 353 h 537"/>
              <a:gd name="T58" fmla="*/ 35 w 500"/>
              <a:gd name="T59" fmla="*/ 303 h 537"/>
              <a:gd name="T60" fmla="*/ 57 w 500"/>
              <a:gd name="T61" fmla="*/ 281 h 537"/>
              <a:gd name="T62" fmla="*/ 84 w 500"/>
              <a:gd name="T63" fmla="*/ 231 h 537"/>
              <a:gd name="T64" fmla="*/ 87 w 500"/>
              <a:gd name="T65" fmla="*/ 222 h 537"/>
              <a:gd name="T66" fmla="*/ 87 w 500"/>
              <a:gd name="T67" fmla="*/ 227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00" h="537">
                <a:moveTo>
                  <a:pt x="87" y="227"/>
                </a:moveTo>
                <a:cubicBezTo>
                  <a:pt x="88" y="218"/>
                  <a:pt x="89" y="210"/>
                  <a:pt x="95" y="204"/>
                </a:cubicBezTo>
                <a:cubicBezTo>
                  <a:pt x="98" y="201"/>
                  <a:pt x="104" y="197"/>
                  <a:pt x="104" y="197"/>
                </a:cubicBezTo>
                <a:cubicBezTo>
                  <a:pt x="107" y="182"/>
                  <a:pt x="117" y="169"/>
                  <a:pt x="125" y="156"/>
                </a:cubicBezTo>
                <a:cubicBezTo>
                  <a:pt x="127" y="146"/>
                  <a:pt x="130" y="139"/>
                  <a:pt x="140" y="137"/>
                </a:cubicBezTo>
                <a:cubicBezTo>
                  <a:pt x="146" y="134"/>
                  <a:pt x="152" y="132"/>
                  <a:pt x="158" y="131"/>
                </a:cubicBezTo>
                <a:cubicBezTo>
                  <a:pt x="175" y="122"/>
                  <a:pt x="188" y="111"/>
                  <a:pt x="206" y="105"/>
                </a:cubicBezTo>
                <a:cubicBezTo>
                  <a:pt x="213" y="100"/>
                  <a:pt x="216" y="99"/>
                  <a:pt x="221" y="92"/>
                </a:cubicBezTo>
                <a:cubicBezTo>
                  <a:pt x="222" y="86"/>
                  <a:pt x="225" y="83"/>
                  <a:pt x="228" y="78"/>
                </a:cubicBezTo>
                <a:cubicBezTo>
                  <a:pt x="237" y="80"/>
                  <a:pt x="240" y="82"/>
                  <a:pt x="248" y="84"/>
                </a:cubicBezTo>
                <a:cubicBezTo>
                  <a:pt x="257" y="88"/>
                  <a:pt x="262" y="94"/>
                  <a:pt x="272" y="96"/>
                </a:cubicBezTo>
                <a:cubicBezTo>
                  <a:pt x="279" y="95"/>
                  <a:pt x="283" y="94"/>
                  <a:pt x="288" y="90"/>
                </a:cubicBezTo>
                <a:cubicBezTo>
                  <a:pt x="291" y="85"/>
                  <a:pt x="295" y="78"/>
                  <a:pt x="300" y="75"/>
                </a:cubicBezTo>
                <a:cubicBezTo>
                  <a:pt x="306" y="84"/>
                  <a:pt x="305" y="94"/>
                  <a:pt x="317" y="96"/>
                </a:cubicBezTo>
                <a:cubicBezTo>
                  <a:pt x="329" y="102"/>
                  <a:pt x="346" y="88"/>
                  <a:pt x="354" y="80"/>
                </a:cubicBezTo>
                <a:cubicBezTo>
                  <a:pt x="353" y="71"/>
                  <a:pt x="351" y="61"/>
                  <a:pt x="362" y="59"/>
                </a:cubicBezTo>
                <a:cubicBezTo>
                  <a:pt x="370" y="53"/>
                  <a:pt x="370" y="49"/>
                  <a:pt x="381" y="47"/>
                </a:cubicBezTo>
                <a:cubicBezTo>
                  <a:pt x="387" y="44"/>
                  <a:pt x="388" y="39"/>
                  <a:pt x="395" y="38"/>
                </a:cubicBezTo>
                <a:cubicBezTo>
                  <a:pt x="404" y="26"/>
                  <a:pt x="393" y="9"/>
                  <a:pt x="405" y="0"/>
                </a:cubicBezTo>
                <a:cubicBezTo>
                  <a:pt x="421" y="2"/>
                  <a:pt x="429" y="2"/>
                  <a:pt x="441" y="11"/>
                </a:cubicBezTo>
                <a:cubicBezTo>
                  <a:pt x="442" y="12"/>
                  <a:pt x="443" y="14"/>
                  <a:pt x="443" y="15"/>
                </a:cubicBezTo>
                <a:cubicBezTo>
                  <a:pt x="444" y="20"/>
                  <a:pt x="442" y="25"/>
                  <a:pt x="444" y="29"/>
                </a:cubicBezTo>
                <a:cubicBezTo>
                  <a:pt x="445" y="32"/>
                  <a:pt x="466" y="33"/>
                  <a:pt x="468" y="33"/>
                </a:cubicBezTo>
                <a:cubicBezTo>
                  <a:pt x="473" y="35"/>
                  <a:pt x="476" y="38"/>
                  <a:pt x="482" y="39"/>
                </a:cubicBezTo>
                <a:cubicBezTo>
                  <a:pt x="483" y="47"/>
                  <a:pt x="486" y="53"/>
                  <a:pt x="491" y="60"/>
                </a:cubicBezTo>
                <a:cubicBezTo>
                  <a:pt x="494" y="77"/>
                  <a:pt x="500" y="97"/>
                  <a:pt x="486" y="108"/>
                </a:cubicBezTo>
                <a:cubicBezTo>
                  <a:pt x="483" y="114"/>
                  <a:pt x="482" y="119"/>
                  <a:pt x="480" y="125"/>
                </a:cubicBezTo>
                <a:cubicBezTo>
                  <a:pt x="475" y="156"/>
                  <a:pt x="495" y="201"/>
                  <a:pt x="456" y="207"/>
                </a:cubicBezTo>
                <a:cubicBezTo>
                  <a:pt x="450" y="211"/>
                  <a:pt x="438" y="219"/>
                  <a:pt x="438" y="219"/>
                </a:cubicBezTo>
                <a:cubicBezTo>
                  <a:pt x="436" y="227"/>
                  <a:pt x="438" y="234"/>
                  <a:pt x="431" y="239"/>
                </a:cubicBezTo>
                <a:cubicBezTo>
                  <a:pt x="432" y="253"/>
                  <a:pt x="433" y="246"/>
                  <a:pt x="440" y="255"/>
                </a:cubicBezTo>
                <a:cubicBezTo>
                  <a:pt x="439" y="266"/>
                  <a:pt x="440" y="276"/>
                  <a:pt x="435" y="285"/>
                </a:cubicBezTo>
                <a:cubicBezTo>
                  <a:pt x="433" y="293"/>
                  <a:pt x="432" y="297"/>
                  <a:pt x="431" y="306"/>
                </a:cubicBezTo>
                <a:cubicBezTo>
                  <a:pt x="433" y="346"/>
                  <a:pt x="428" y="303"/>
                  <a:pt x="449" y="330"/>
                </a:cubicBezTo>
                <a:cubicBezTo>
                  <a:pt x="451" y="340"/>
                  <a:pt x="448" y="349"/>
                  <a:pt x="446" y="359"/>
                </a:cubicBezTo>
                <a:cubicBezTo>
                  <a:pt x="444" y="413"/>
                  <a:pt x="457" y="402"/>
                  <a:pt x="426" y="408"/>
                </a:cubicBezTo>
                <a:cubicBezTo>
                  <a:pt x="418" y="419"/>
                  <a:pt x="422" y="415"/>
                  <a:pt x="414" y="420"/>
                </a:cubicBezTo>
                <a:cubicBezTo>
                  <a:pt x="411" y="436"/>
                  <a:pt x="409" y="445"/>
                  <a:pt x="402" y="459"/>
                </a:cubicBezTo>
                <a:cubicBezTo>
                  <a:pt x="401" y="485"/>
                  <a:pt x="404" y="487"/>
                  <a:pt x="387" y="477"/>
                </a:cubicBezTo>
                <a:cubicBezTo>
                  <a:pt x="382" y="470"/>
                  <a:pt x="375" y="463"/>
                  <a:pt x="366" y="461"/>
                </a:cubicBezTo>
                <a:cubicBezTo>
                  <a:pt x="358" y="455"/>
                  <a:pt x="348" y="457"/>
                  <a:pt x="339" y="462"/>
                </a:cubicBezTo>
                <a:cubicBezTo>
                  <a:pt x="335" y="482"/>
                  <a:pt x="318" y="473"/>
                  <a:pt x="297" y="474"/>
                </a:cubicBezTo>
                <a:cubicBezTo>
                  <a:pt x="293" y="475"/>
                  <a:pt x="289" y="474"/>
                  <a:pt x="285" y="476"/>
                </a:cubicBezTo>
                <a:cubicBezTo>
                  <a:pt x="276" y="480"/>
                  <a:pt x="287" y="495"/>
                  <a:pt x="270" y="498"/>
                </a:cubicBezTo>
                <a:cubicBezTo>
                  <a:pt x="265" y="501"/>
                  <a:pt x="261" y="502"/>
                  <a:pt x="258" y="507"/>
                </a:cubicBezTo>
                <a:cubicBezTo>
                  <a:pt x="256" y="516"/>
                  <a:pt x="256" y="535"/>
                  <a:pt x="246" y="537"/>
                </a:cubicBezTo>
                <a:cubicBezTo>
                  <a:pt x="226" y="536"/>
                  <a:pt x="208" y="533"/>
                  <a:pt x="188" y="531"/>
                </a:cubicBezTo>
                <a:cubicBezTo>
                  <a:pt x="180" y="529"/>
                  <a:pt x="180" y="523"/>
                  <a:pt x="171" y="521"/>
                </a:cubicBezTo>
                <a:cubicBezTo>
                  <a:pt x="167" y="518"/>
                  <a:pt x="162" y="515"/>
                  <a:pt x="158" y="512"/>
                </a:cubicBezTo>
                <a:cubicBezTo>
                  <a:pt x="76" y="514"/>
                  <a:pt x="126" y="506"/>
                  <a:pt x="96" y="524"/>
                </a:cubicBezTo>
                <a:cubicBezTo>
                  <a:pt x="78" y="520"/>
                  <a:pt x="86" y="518"/>
                  <a:pt x="59" y="516"/>
                </a:cubicBezTo>
                <a:cubicBezTo>
                  <a:pt x="52" y="512"/>
                  <a:pt x="50" y="508"/>
                  <a:pt x="42" y="506"/>
                </a:cubicBezTo>
                <a:cubicBezTo>
                  <a:pt x="41" y="503"/>
                  <a:pt x="39" y="500"/>
                  <a:pt x="39" y="497"/>
                </a:cubicBezTo>
                <a:cubicBezTo>
                  <a:pt x="40" y="492"/>
                  <a:pt x="65" y="477"/>
                  <a:pt x="71" y="471"/>
                </a:cubicBezTo>
                <a:cubicBezTo>
                  <a:pt x="69" y="458"/>
                  <a:pt x="68" y="453"/>
                  <a:pt x="57" y="446"/>
                </a:cubicBezTo>
                <a:cubicBezTo>
                  <a:pt x="51" y="416"/>
                  <a:pt x="57" y="418"/>
                  <a:pt x="33" y="404"/>
                </a:cubicBezTo>
                <a:cubicBezTo>
                  <a:pt x="28" y="395"/>
                  <a:pt x="32" y="387"/>
                  <a:pt x="33" y="377"/>
                </a:cubicBezTo>
                <a:cubicBezTo>
                  <a:pt x="32" y="365"/>
                  <a:pt x="18" y="355"/>
                  <a:pt x="6" y="353"/>
                </a:cubicBezTo>
                <a:cubicBezTo>
                  <a:pt x="0" y="343"/>
                  <a:pt x="0" y="331"/>
                  <a:pt x="11" y="324"/>
                </a:cubicBezTo>
                <a:cubicBezTo>
                  <a:pt x="18" y="315"/>
                  <a:pt x="25" y="309"/>
                  <a:pt x="35" y="303"/>
                </a:cubicBezTo>
                <a:cubicBezTo>
                  <a:pt x="39" y="298"/>
                  <a:pt x="44" y="292"/>
                  <a:pt x="48" y="288"/>
                </a:cubicBezTo>
                <a:cubicBezTo>
                  <a:pt x="51" y="285"/>
                  <a:pt x="57" y="281"/>
                  <a:pt x="57" y="281"/>
                </a:cubicBezTo>
                <a:cubicBezTo>
                  <a:pt x="60" y="272"/>
                  <a:pt x="59" y="264"/>
                  <a:pt x="62" y="255"/>
                </a:cubicBezTo>
                <a:cubicBezTo>
                  <a:pt x="64" y="244"/>
                  <a:pt x="75" y="237"/>
                  <a:pt x="84" y="231"/>
                </a:cubicBezTo>
                <a:cubicBezTo>
                  <a:pt x="85" y="230"/>
                  <a:pt x="86" y="228"/>
                  <a:pt x="86" y="227"/>
                </a:cubicBezTo>
                <a:cubicBezTo>
                  <a:pt x="87" y="225"/>
                  <a:pt x="86" y="224"/>
                  <a:pt x="87" y="222"/>
                </a:cubicBezTo>
                <a:cubicBezTo>
                  <a:pt x="87" y="221"/>
                  <a:pt x="89" y="217"/>
                  <a:pt x="89" y="218"/>
                </a:cubicBezTo>
                <a:cubicBezTo>
                  <a:pt x="89" y="221"/>
                  <a:pt x="88" y="224"/>
                  <a:pt x="87" y="227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 dirty="0">
              <a:latin typeface="Arial" charset="0"/>
            </a:endParaRPr>
          </a:p>
        </p:txBody>
      </p:sp>
      <p:sp>
        <p:nvSpPr>
          <p:cNvPr id="72" name="Freeform 71"/>
          <p:cNvSpPr>
            <a:spLocks/>
          </p:cNvSpPr>
          <p:nvPr/>
        </p:nvSpPr>
        <p:spPr bwMode="auto">
          <a:xfrm>
            <a:off x="5587057" y="2855565"/>
            <a:ext cx="1517650" cy="1068388"/>
          </a:xfrm>
          <a:custGeom>
            <a:avLst/>
            <a:gdLst>
              <a:gd name="T0" fmla="*/ 172 w 754"/>
              <a:gd name="T1" fmla="*/ 114 h 528"/>
              <a:gd name="T2" fmla="*/ 217 w 754"/>
              <a:gd name="T3" fmla="*/ 120 h 528"/>
              <a:gd name="T4" fmla="*/ 204 w 754"/>
              <a:gd name="T5" fmla="*/ 81 h 528"/>
              <a:gd name="T6" fmla="*/ 219 w 754"/>
              <a:gd name="T7" fmla="*/ 10 h 528"/>
              <a:gd name="T8" fmla="*/ 267 w 754"/>
              <a:gd name="T9" fmla="*/ 13 h 528"/>
              <a:gd name="T10" fmla="*/ 306 w 754"/>
              <a:gd name="T11" fmla="*/ 12 h 528"/>
              <a:gd name="T12" fmla="*/ 412 w 754"/>
              <a:gd name="T13" fmla="*/ 19 h 528"/>
              <a:gd name="T14" fmla="*/ 493 w 754"/>
              <a:gd name="T15" fmla="*/ 41 h 528"/>
              <a:gd name="T16" fmla="*/ 528 w 754"/>
              <a:gd name="T17" fmla="*/ 86 h 528"/>
              <a:gd name="T18" fmla="*/ 563 w 754"/>
              <a:gd name="T19" fmla="*/ 126 h 528"/>
              <a:gd name="T20" fmla="*/ 611 w 754"/>
              <a:gd name="T21" fmla="*/ 116 h 528"/>
              <a:gd name="T22" fmla="*/ 638 w 754"/>
              <a:gd name="T23" fmla="*/ 93 h 528"/>
              <a:gd name="T24" fmla="*/ 720 w 754"/>
              <a:gd name="T25" fmla="*/ 138 h 528"/>
              <a:gd name="T26" fmla="*/ 729 w 754"/>
              <a:gd name="T27" fmla="*/ 154 h 528"/>
              <a:gd name="T28" fmla="*/ 747 w 754"/>
              <a:gd name="T29" fmla="*/ 189 h 528"/>
              <a:gd name="T30" fmla="*/ 741 w 754"/>
              <a:gd name="T31" fmla="*/ 221 h 528"/>
              <a:gd name="T32" fmla="*/ 698 w 754"/>
              <a:gd name="T33" fmla="*/ 272 h 528"/>
              <a:gd name="T34" fmla="*/ 668 w 754"/>
              <a:gd name="T35" fmla="*/ 321 h 528"/>
              <a:gd name="T36" fmla="*/ 637 w 754"/>
              <a:gd name="T37" fmla="*/ 467 h 528"/>
              <a:gd name="T38" fmla="*/ 590 w 754"/>
              <a:gd name="T39" fmla="*/ 519 h 528"/>
              <a:gd name="T40" fmla="*/ 558 w 754"/>
              <a:gd name="T41" fmla="*/ 498 h 528"/>
              <a:gd name="T42" fmla="*/ 551 w 754"/>
              <a:gd name="T43" fmla="*/ 464 h 528"/>
              <a:gd name="T44" fmla="*/ 505 w 754"/>
              <a:gd name="T45" fmla="*/ 458 h 528"/>
              <a:gd name="T46" fmla="*/ 448 w 754"/>
              <a:gd name="T47" fmla="*/ 443 h 528"/>
              <a:gd name="T48" fmla="*/ 395 w 754"/>
              <a:gd name="T49" fmla="*/ 449 h 528"/>
              <a:gd name="T50" fmla="*/ 339 w 754"/>
              <a:gd name="T51" fmla="*/ 415 h 528"/>
              <a:gd name="T52" fmla="*/ 309 w 754"/>
              <a:gd name="T53" fmla="*/ 421 h 528"/>
              <a:gd name="T54" fmla="*/ 285 w 754"/>
              <a:gd name="T55" fmla="*/ 439 h 528"/>
              <a:gd name="T56" fmla="*/ 234 w 754"/>
              <a:gd name="T57" fmla="*/ 415 h 528"/>
              <a:gd name="T58" fmla="*/ 190 w 754"/>
              <a:gd name="T59" fmla="*/ 369 h 528"/>
              <a:gd name="T60" fmla="*/ 187 w 754"/>
              <a:gd name="T61" fmla="*/ 317 h 528"/>
              <a:gd name="T62" fmla="*/ 149 w 754"/>
              <a:gd name="T63" fmla="*/ 266 h 528"/>
              <a:gd name="T64" fmla="*/ 123 w 754"/>
              <a:gd name="T65" fmla="*/ 285 h 528"/>
              <a:gd name="T66" fmla="*/ 90 w 754"/>
              <a:gd name="T67" fmla="*/ 285 h 528"/>
              <a:gd name="T68" fmla="*/ 21 w 754"/>
              <a:gd name="T69" fmla="*/ 275 h 528"/>
              <a:gd name="T70" fmla="*/ 30 w 754"/>
              <a:gd name="T71" fmla="*/ 220 h 528"/>
              <a:gd name="T72" fmla="*/ 16 w 754"/>
              <a:gd name="T73" fmla="*/ 135 h 528"/>
              <a:gd name="T74" fmla="*/ 10 w 754"/>
              <a:gd name="T75" fmla="*/ 102 h 528"/>
              <a:gd name="T76" fmla="*/ 77 w 754"/>
              <a:gd name="T77" fmla="*/ 101 h 528"/>
              <a:gd name="T78" fmla="*/ 95 w 754"/>
              <a:gd name="T79" fmla="*/ 126 h 528"/>
              <a:gd name="T80" fmla="*/ 117 w 754"/>
              <a:gd name="T81" fmla="*/ 9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54" h="528">
                <a:moveTo>
                  <a:pt x="136" y="108"/>
                </a:moveTo>
                <a:cubicBezTo>
                  <a:pt x="154" y="107"/>
                  <a:pt x="159" y="106"/>
                  <a:pt x="172" y="114"/>
                </a:cubicBezTo>
                <a:cubicBezTo>
                  <a:pt x="176" y="121"/>
                  <a:pt x="179" y="119"/>
                  <a:pt x="185" y="122"/>
                </a:cubicBezTo>
                <a:cubicBezTo>
                  <a:pt x="196" y="121"/>
                  <a:pt x="207" y="122"/>
                  <a:pt x="217" y="120"/>
                </a:cubicBezTo>
                <a:cubicBezTo>
                  <a:pt x="231" y="118"/>
                  <a:pt x="212" y="95"/>
                  <a:pt x="209" y="93"/>
                </a:cubicBezTo>
                <a:cubicBezTo>
                  <a:pt x="205" y="87"/>
                  <a:pt x="206" y="87"/>
                  <a:pt x="204" y="81"/>
                </a:cubicBezTo>
                <a:cubicBezTo>
                  <a:pt x="205" y="73"/>
                  <a:pt x="201" y="65"/>
                  <a:pt x="205" y="58"/>
                </a:cubicBezTo>
                <a:cubicBezTo>
                  <a:pt x="208" y="42"/>
                  <a:pt x="202" y="17"/>
                  <a:pt x="219" y="10"/>
                </a:cubicBezTo>
                <a:cubicBezTo>
                  <a:pt x="229" y="0"/>
                  <a:pt x="240" y="5"/>
                  <a:pt x="253" y="7"/>
                </a:cubicBezTo>
                <a:cubicBezTo>
                  <a:pt x="258" y="9"/>
                  <a:pt x="261" y="12"/>
                  <a:pt x="267" y="13"/>
                </a:cubicBezTo>
                <a:cubicBezTo>
                  <a:pt x="273" y="18"/>
                  <a:pt x="275" y="18"/>
                  <a:pt x="283" y="16"/>
                </a:cubicBezTo>
                <a:cubicBezTo>
                  <a:pt x="290" y="7"/>
                  <a:pt x="294" y="10"/>
                  <a:pt x="306" y="12"/>
                </a:cubicBezTo>
                <a:cubicBezTo>
                  <a:pt x="322" y="21"/>
                  <a:pt x="336" y="15"/>
                  <a:pt x="353" y="12"/>
                </a:cubicBezTo>
                <a:cubicBezTo>
                  <a:pt x="377" y="14"/>
                  <a:pt x="381" y="18"/>
                  <a:pt x="412" y="19"/>
                </a:cubicBezTo>
                <a:cubicBezTo>
                  <a:pt x="414" y="30"/>
                  <a:pt x="420" y="36"/>
                  <a:pt x="430" y="38"/>
                </a:cubicBezTo>
                <a:cubicBezTo>
                  <a:pt x="452" y="49"/>
                  <a:pt x="429" y="38"/>
                  <a:pt x="493" y="41"/>
                </a:cubicBezTo>
                <a:cubicBezTo>
                  <a:pt x="502" y="41"/>
                  <a:pt x="514" y="59"/>
                  <a:pt x="514" y="59"/>
                </a:cubicBezTo>
                <a:cubicBezTo>
                  <a:pt x="518" y="68"/>
                  <a:pt x="522" y="78"/>
                  <a:pt x="528" y="86"/>
                </a:cubicBezTo>
                <a:cubicBezTo>
                  <a:pt x="529" y="105"/>
                  <a:pt x="523" y="126"/>
                  <a:pt x="543" y="134"/>
                </a:cubicBezTo>
                <a:cubicBezTo>
                  <a:pt x="554" y="132"/>
                  <a:pt x="554" y="131"/>
                  <a:pt x="563" y="126"/>
                </a:cubicBezTo>
                <a:cubicBezTo>
                  <a:pt x="566" y="121"/>
                  <a:pt x="568" y="117"/>
                  <a:pt x="573" y="114"/>
                </a:cubicBezTo>
                <a:cubicBezTo>
                  <a:pt x="586" y="116"/>
                  <a:pt x="597" y="117"/>
                  <a:pt x="611" y="116"/>
                </a:cubicBezTo>
                <a:cubicBezTo>
                  <a:pt x="619" y="106"/>
                  <a:pt x="614" y="108"/>
                  <a:pt x="623" y="105"/>
                </a:cubicBezTo>
                <a:cubicBezTo>
                  <a:pt x="627" y="99"/>
                  <a:pt x="632" y="97"/>
                  <a:pt x="638" y="93"/>
                </a:cubicBezTo>
                <a:cubicBezTo>
                  <a:pt x="664" y="103"/>
                  <a:pt x="669" y="101"/>
                  <a:pt x="707" y="102"/>
                </a:cubicBezTo>
                <a:cubicBezTo>
                  <a:pt x="723" y="109"/>
                  <a:pt x="706" y="129"/>
                  <a:pt x="720" y="138"/>
                </a:cubicBezTo>
                <a:cubicBezTo>
                  <a:pt x="723" y="152"/>
                  <a:pt x="718" y="136"/>
                  <a:pt x="726" y="144"/>
                </a:cubicBezTo>
                <a:cubicBezTo>
                  <a:pt x="728" y="146"/>
                  <a:pt x="728" y="151"/>
                  <a:pt x="729" y="154"/>
                </a:cubicBezTo>
                <a:cubicBezTo>
                  <a:pt x="730" y="160"/>
                  <a:pt x="733" y="163"/>
                  <a:pt x="735" y="168"/>
                </a:cubicBezTo>
                <a:cubicBezTo>
                  <a:pt x="736" y="177"/>
                  <a:pt x="738" y="185"/>
                  <a:pt x="747" y="189"/>
                </a:cubicBezTo>
                <a:cubicBezTo>
                  <a:pt x="748" y="196"/>
                  <a:pt x="749" y="206"/>
                  <a:pt x="754" y="212"/>
                </a:cubicBezTo>
                <a:cubicBezTo>
                  <a:pt x="752" y="220"/>
                  <a:pt x="747" y="216"/>
                  <a:pt x="741" y="221"/>
                </a:cubicBezTo>
                <a:cubicBezTo>
                  <a:pt x="740" y="223"/>
                  <a:pt x="718" y="245"/>
                  <a:pt x="715" y="247"/>
                </a:cubicBezTo>
                <a:cubicBezTo>
                  <a:pt x="713" y="259"/>
                  <a:pt x="708" y="266"/>
                  <a:pt x="698" y="272"/>
                </a:cubicBezTo>
                <a:cubicBezTo>
                  <a:pt x="695" y="276"/>
                  <a:pt x="694" y="280"/>
                  <a:pt x="692" y="285"/>
                </a:cubicBezTo>
                <a:cubicBezTo>
                  <a:pt x="691" y="297"/>
                  <a:pt x="680" y="319"/>
                  <a:pt x="668" y="321"/>
                </a:cubicBezTo>
                <a:cubicBezTo>
                  <a:pt x="665" y="336"/>
                  <a:pt x="667" y="337"/>
                  <a:pt x="656" y="343"/>
                </a:cubicBezTo>
                <a:cubicBezTo>
                  <a:pt x="644" y="403"/>
                  <a:pt x="676" y="437"/>
                  <a:pt x="637" y="467"/>
                </a:cubicBezTo>
                <a:cubicBezTo>
                  <a:pt x="633" y="475"/>
                  <a:pt x="633" y="484"/>
                  <a:pt x="629" y="492"/>
                </a:cubicBezTo>
                <a:cubicBezTo>
                  <a:pt x="624" y="525"/>
                  <a:pt x="628" y="516"/>
                  <a:pt x="590" y="519"/>
                </a:cubicBezTo>
                <a:cubicBezTo>
                  <a:pt x="585" y="522"/>
                  <a:pt x="583" y="526"/>
                  <a:pt x="578" y="528"/>
                </a:cubicBezTo>
                <a:cubicBezTo>
                  <a:pt x="573" y="516"/>
                  <a:pt x="569" y="506"/>
                  <a:pt x="558" y="498"/>
                </a:cubicBezTo>
                <a:cubicBezTo>
                  <a:pt x="557" y="492"/>
                  <a:pt x="554" y="489"/>
                  <a:pt x="552" y="483"/>
                </a:cubicBezTo>
                <a:cubicBezTo>
                  <a:pt x="552" y="477"/>
                  <a:pt x="556" y="468"/>
                  <a:pt x="551" y="464"/>
                </a:cubicBezTo>
                <a:cubicBezTo>
                  <a:pt x="544" y="458"/>
                  <a:pt x="533" y="463"/>
                  <a:pt x="523" y="462"/>
                </a:cubicBezTo>
                <a:cubicBezTo>
                  <a:pt x="517" y="461"/>
                  <a:pt x="511" y="459"/>
                  <a:pt x="505" y="458"/>
                </a:cubicBezTo>
                <a:cubicBezTo>
                  <a:pt x="484" y="448"/>
                  <a:pt x="482" y="435"/>
                  <a:pt x="457" y="433"/>
                </a:cubicBezTo>
                <a:cubicBezTo>
                  <a:pt x="447" y="429"/>
                  <a:pt x="452" y="436"/>
                  <a:pt x="448" y="443"/>
                </a:cubicBezTo>
                <a:cubicBezTo>
                  <a:pt x="444" y="448"/>
                  <a:pt x="428" y="461"/>
                  <a:pt x="422" y="462"/>
                </a:cubicBezTo>
                <a:cubicBezTo>
                  <a:pt x="404" y="461"/>
                  <a:pt x="404" y="461"/>
                  <a:pt x="395" y="449"/>
                </a:cubicBezTo>
                <a:cubicBezTo>
                  <a:pt x="392" y="431"/>
                  <a:pt x="369" y="453"/>
                  <a:pt x="360" y="437"/>
                </a:cubicBezTo>
                <a:cubicBezTo>
                  <a:pt x="358" y="425"/>
                  <a:pt x="349" y="421"/>
                  <a:pt x="339" y="415"/>
                </a:cubicBezTo>
                <a:cubicBezTo>
                  <a:pt x="330" y="415"/>
                  <a:pt x="320" y="414"/>
                  <a:pt x="311" y="416"/>
                </a:cubicBezTo>
                <a:cubicBezTo>
                  <a:pt x="309" y="416"/>
                  <a:pt x="310" y="420"/>
                  <a:pt x="309" y="421"/>
                </a:cubicBezTo>
                <a:cubicBezTo>
                  <a:pt x="307" y="422"/>
                  <a:pt x="305" y="422"/>
                  <a:pt x="303" y="422"/>
                </a:cubicBezTo>
                <a:cubicBezTo>
                  <a:pt x="294" y="426"/>
                  <a:pt x="293" y="433"/>
                  <a:pt x="285" y="439"/>
                </a:cubicBezTo>
                <a:cubicBezTo>
                  <a:pt x="278" y="436"/>
                  <a:pt x="275" y="431"/>
                  <a:pt x="268" y="428"/>
                </a:cubicBezTo>
                <a:cubicBezTo>
                  <a:pt x="259" y="416"/>
                  <a:pt x="249" y="416"/>
                  <a:pt x="234" y="415"/>
                </a:cubicBezTo>
                <a:cubicBezTo>
                  <a:pt x="226" y="401"/>
                  <a:pt x="230" y="373"/>
                  <a:pt x="209" y="370"/>
                </a:cubicBezTo>
                <a:cubicBezTo>
                  <a:pt x="203" y="369"/>
                  <a:pt x="196" y="369"/>
                  <a:pt x="190" y="369"/>
                </a:cubicBezTo>
                <a:cubicBezTo>
                  <a:pt x="186" y="363"/>
                  <a:pt x="182" y="357"/>
                  <a:pt x="179" y="351"/>
                </a:cubicBezTo>
                <a:cubicBezTo>
                  <a:pt x="177" y="338"/>
                  <a:pt x="175" y="325"/>
                  <a:pt x="187" y="317"/>
                </a:cubicBezTo>
                <a:cubicBezTo>
                  <a:pt x="191" y="310"/>
                  <a:pt x="190" y="308"/>
                  <a:pt x="185" y="302"/>
                </a:cubicBezTo>
                <a:cubicBezTo>
                  <a:pt x="182" y="286"/>
                  <a:pt x="165" y="269"/>
                  <a:pt x="149" y="266"/>
                </a:cubicBezTo>
                <a:cubicBezTo>
                  <a:pt x="139" y="260"/>
                  <a:pt x="137" y="261"/>
                  <a:pt x="127" y="269"/>
                </a:cubicBezTo>
                <a:cubicBezTo>
                  <a:pt x="126" y="274"/>
                  <a:pt x="126" y="280"/>
                  <a:pt x="123" y="285"/>
                </a:cubicBezTo>
                <a:cubicBezTo>
                  <a:pt x="122" y="292"/>
                  <a:pt x="121" y="299"/>
                  <a:pt x="114" y="300"/>
                </a:cubicBezTo>
                <a:cubicBezTo>
                  <a:pt x="102" y="298"/>
                  <a:pt x="101" y="288"/>
                  <a:pt x="90" y="285"/>
                </a:cubicBezTo>
                <a:cubicBezTo>
                  <a:pt x="82" y="283"/>
                  <a:pt x="74" y="283"/>
                  <a:pt x="66" y="281"/>
                </a:cubicBezTo>
                <a:cubicBezTo>
                  <a:pt x="51" y="274"/>
                  <a:pt x="39" y="276"/>
                  <a:pt x="21" y="275"/>
                </a:cubicBezTo>
                <a:cubicBezTo>
                  <a:pt x="7" y="266"/>
                  <a:pt x="18" y="247"/>
                  <a:pt x="13" y="232"/>
                </a:cubicBezTo>
                <a:cubicBezTo>
                  <a:pt x="15" y="222"/>
                  <a:pt x="20" y="222"/>
                  <a:pt x="30" y="220"/>
                </a:cubicBezTo>
                <a:cubicBezTo>
                  <a:pt x="35" y="211"/>
                  <a:pt x="36" y="199"/>
                  <a:pt x="27" y="193"/>
                </a:cubicBezTo>
                <a:cubicBezTo>
                  <a:pt x="18" y="176"/>
                  <a:pt x="23" y="154"/>
                  <a:pt x="16" y="135"/>
                </a:cubicBezTo>
                <a:cubicBezTo>
                  <a:pt x="15" y="126"/>
                  <a:pt x="17" y="121"/>
                  <a:pt x="9" y="117"/>
                </a:cubicBezTo>
                <a:cubicBezTo>
                  <a:pt x="2" y="107"/>
                  <a:pt x="0" y="110"/>
                  <a:pt x="10" y="102"/>
                </a:cubicBezTo>
                <a:cubicBezTo>
                  <a:pt x="21" y="106"/>
                  <a:pt x="34" y="104"/>
                  <a:pt x="45" y="106"/>
                </a:cubicBezTo>
                <a:cubicBezTo>
                  <a:pt x="64" y="105"/>
                  <a:pt x="63" y="109"/>
                  <a:pt x="77" y="101"/>
                </a:cubicBezTo>
                <a:cubicBezTo>
                  <a:pt x="88" y="103"/>
                  <a:pt x="82" y="115"/>
                  <a:pt x="78" y="123"/>
                </a:cubicBezTo>
                <a:cubicBezTo>
                  <a:pt x="82" y="134"/>
                  <a:pt x="87" y="131"/>
                  <a:pt x="95" y="126"/>
                </a:cubicBezTo>
                <a:cubicBezTo>
                  <a:pt x="98" y="121"/>
                  <a:pt x="100" y="117"/>
                  <a:pt x="105" y="114"/>
                </a:cubicBezTo>
                <a:cubicBezTo>
                  <a:pt x="108" y="108"/>
                  <a:pt x="111" y="102"/>
                  <a:pt x="117" y="98"/>
                </a:cubicBezTo>
                <a:cubicBezTo>
                  <a:pt x="125" y="100"/>
                  <a:pt x="129" y="113"/>
                  <a:pt x="136" y="108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73" name="Freeform 72"/>
          <p:cNvSpPr>
            <a:spLocks/>
          </p:cNvSpPr>
          <p:nvPr/>
        </p:nvSpPr>
        <p:spPr bwMode="auto">
          <a:xfrm>
            <a:off x="6383982" y="1804640"/>
            <a:ext cx="1403350" cy="806450"/>
          </a:xfrm>
          <a:custGeom>
            <a:avLst/>
            <a:gdLst>
              <a:gd name="T0" fmla="*/ 17 w 706"/>
              <a:gd name="T1" fmla="*/ 156 h 390"/>
              <a:gd name="T2" fmla="*/ 32 w 706"/>
              <a:gd name="T3" fmla="*/ 104 h 390"/>
              <a:gd name="T4" fmla="*/ 61 w 706"/>
              <a:gd name="T5" fmla="*/ 59 h 390"/>
              <a:gd name="T6" fmla="*/ 94 w 706"/>
              <a:gd name="T7" fmla="*/ 81 h 390"/>
              <a:gd name="T8" fmla="*/ 133 w 706"/>
              <a:gd name="T9" fmla="*/ 101 h 390"/>
              <a:gd name="T10" fmla="*/ 155 w 706"/>
              <a:gd name="T11" fmla="*/ 102 h 390"/>
              <a:gd name="T12" fmla="*/ 182 w 706"/>
              <a:gd name="T13" fmla="*/ 77 h 390"/>
              <a:gd name="T14" fmla="*/ 218 w 706"/>
              <a:gd name="T15" fmla="*/ 56 h 390"/>
              <a:gd name="T16" fmla="*/ 260 w 706"/>
              <a:gd name="T17" fmla="*/ 50 h 390"/>
              <a:gd name="T18" fmla="*/ 292 w 706"/>
              <a:gd name="T19" fmla="*/ 11 h 390"/>
              <a:gd name="T20" fmla="*/ 323 w 706"/>
              <a:gd name="T21" fmla="*/ 11 h 390"/>
              <a:gd name="T22" fmla="*/ 370 w 706"/>
              <a:gd name="T23" fmla="*/ 27 h 390"/>
              <a:gd name="T24" fmla="*/ 406 w 706"/>
              <a:gd name="T25" fmla="*/ 57 h 390"/>
              <a:gd name="T26" fmla="*/ 458 w 706"/>
              <a:gd name="T27" fmla="*/ 72 h 390"/>
              <a:gd name="T28" fmla="*/ 512 w 706"/>
              <a:gd name="T29" fmla="*/ 84 h 390"/>
              <a:gd name="T30" fmla="*/ 541 w 706"/>
              <a:gd name="T31" fmla="*/ 83 h 390"/>
              <a:gd name="T32" fmla="*/ 586 w 706"/>
              <a:gd name="T33" fmla="*/ 83 h 390"/>
              <a:gd name="T34" fmla="*/ 628 w 706"/>
              <a:gd name="T35" fmla="*/ 99 h 390"/>
              <a:gd name="T36" fmla="*/ 614 w 706"/>
              <a:gd name="T37" fmla="*/ 168 h 390"/>
              <a:gd name="T38" fmla="*/ 646 w 706"/>
              <a:gd name="T39" fmla="*/ 188 h 390"/>
              <a:gd name="T40" fmla="*/ 694 w 706"/>
              <a:gd name="T41" fmla="*/ 209 h 390"/>
              <a:gd name="T42" fmla="*/ 706 w 706"/>
              <a:gd name="T43" fmla="*/ 237 h 390"/>
              <a:gd name="T44" fmla="*/ 691 w 706"/>
              <a:gd name="T45" fmla="*/ 269 h 390"/>
              <a:gd name="T46" fmla="*/ 656 w 706"/>
              <a:gd name="T47" fmla="*/ 296 h 390"/>
              <a:gd name="T48" fmla="*/ 601 w 706"/>
              <a:gd name="T49" fmla="*/ 311 h 390"/>
              <a:gd name="T50" fmla="*/ 548 w 706"/>
              <a:gd name="T51" fmla="*/ 314 h 390"/>
              <a:gd name="T52" fmla="*/ 497 w 706"/>
              <a:gd name="T53" fmla="*/ 339 h 390"/>
              <a:gd name="T54" fmla="*/ 455 w 706"/>
              <a:gd name="T55" fmla="*/ 362 h 390"/>
              <a:gd name="T56" fmla="*/ 428 w 706"/>
              <a:gd name="T57" fmla="*/ 371 h 390"/>
              <a:gd name="T58" fmla="*/ 421 w 706"/>
              <a:gd name="T59" fmla="*/ 389 h 390"/>
              <a:gd name="T60" fmla="*/ 433 w 706"/>
              <a:gd name="T61" fmla="*/ 375 h 390"/>
              <a:gd name="T62" fmla="*/ 392 w 706"/>
              <a:gd name="T63" fmla="*/ 347 h 390"/>
              <a:gd name="T64" fmla="*/ 385 w 706"/>
              <a:gd name="T65" fmla="*/ 315 h 390"/>
              <a:gd name="T66" fmla="*/ 359 w 706"/>
              <a:gd name="T67" fmla="*/ 297 h 390"/>
              <a:gd name="T68" fmla="*/ 275 w 706"/>
              <a:gd name="T69" fmla="*/ 285 h 390"/>
              <a:gd name="T70" fmla="*/ 233 w 706"/>
              <a:gd name="T71" fmla="*/ 297 h 390"/>
              <a:gd name="T72" fmla="*/ 188 w 706"/>
              <a:gd name="T73" fmla="*/ 269 h 390"/>
              <a:gd name="T74" fmla="*/ 161 w 706"/>
              <a:gd name="T75" fmla="*/ 242 h 390"/>
              <a:gd name="T76" fmla="*/ 136 w 706"/>
              <a:gd name="T77" fmla="*/ 221 h 390"/>
              <a:gd name="T78" fmla="*/ 97 w 706"/>
              <a:gd name="T79" fmla="*/ 234 h 390"/>
              <a:gd name="T80" fmla="*/ 74 w 706"/>
              <a:gd name="T81" fmla="*/ 260 h 390"/>
              <a:gd name="T82" fmla="*/ 59 w 706"/>
              <a:gd name="T83" fmla="*/ 291 h 390"/>
              <a:gd name="T84" fmla="*/ 13 w 706"/>
              <a:gd name="T85" fmla="*/ 249 h 390"/>
              <a:gd name="T86" fmla="*/ 28 w 706"/>
              <a:gd name="T87" fmla="*/ 198 h 390"/>
              <a:gd name="T88" fmla="*/ 11 w 706"/>
              <a:gd name="T89" fmla="*/ 173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706" h="390">
                <a:moveTo>
                  <a:pt x="11" y="173"/>
                </a:moveTo>
                <a:cubicBezTo>
                  <a:pt x="14" y="167"/>
                  <a:pt x="16" y="162"/>
                  <a:pt x="17" y="156"/>
                </a:cubicBezTo>
                <a:cubicBezTo>
                  <a:pt x="19" y="125"/>
                  <a:pt x="15" y="123"/>
                  <a:pt x="43" y="120"/>
                </a:cubicBezTo>
                <a:cubicBezTo>
                  <a:pt x="41" y="112"/>
                  <a:pt x="40" y="108"/>
                  <a:pt x="32" y="104"/>
                </a:cubicBezTo>
                <a:cubicBezTo>
                  <a:pt x="30" y="93"/>
                  <a:pt x="28" y="82"/>
                  <a:pt x="34" y="71"/>
                </a:cubicBezTo>
                <a:cubicBezTo>
                  <a:pt x="36" y="51"/>
                  <a:pt x="42" y="56"/>
                  <a:pt x="61" y="59"/>
                </a:cubicBezTo>
                <a:cubicBezTo>
                  <a:pt x="63" y="59"/>
                  <a:pt x="86" y="54"/>
                  <a:pt x="89" y="59"/>
                </a:cubicBezTo>
                <a:cubicBezTo>
                  <a:pt x="94" y="65"/>
                  <a:pt x="91" y="74"/>
                  <a:pt x="94" y="81"/>
                </a:cubicBezTo>
                <a:cubicBezTo>
                  <a:pt x="96" y="92"/>
                  <a:pt x="108" y="99"/>
                  <a:pt x="115" y="108"/>
                </a:cubicBezTo>
                <a:cubicBezTo>
                  <a:pt x="128" y="107"/>
                  <a:pt x="123" y="103"/>
                  <a:pt x="133" y="101"/>
                </a:cubicBezTo>
                <a:cubicBezTo>
                  <a:pt x="136" y="99"/>
                  <a:pt x="138" y="94"/>
                  <a:pt x="142" y="93"/>
                </a:cubicBezTo>
                <a:cubicBezTo>
                  <a:pt x="147" y="91"/>
                  <a:pt x="155" y="102"/>
                  <a:pt x="155" y="102"/>
                </a:cubicBezTo>
                <a:cubicBezTo>
                  <a:pt x="164" y="100"/>
                  <a:pt x="163" y="92"/>
                  <a:pt x="169" y="86"/>
                </a:cubicBezTo>
                <a:cubicBezTo>
                  <a:pt x="173" y="82"/>
                  <a:pt x="178" y="80"/>
                  <a:pt x="182" y="77"/>
                </a:cubicBezTo>
                <a:cubicBezTo>
                  <a:pt x="189" y="66"/>
                  <a:pt x="191" y="66"/>
                  <a:pt x="205" y="65"/>
                </a:cubicBezTo>
                <a:cubicBezTo>
                  <a:pt x="210" y="62"/>
                  <a:pt x="214" y="60"/>
                  <a:pt x="218" y="56"/>
                </a:cubicBezTo>
                <a:cubicBezTo>
                  <a:pt x="221" y="50"/>
                  <a:pt x="222" y="48"/>
                  <a:pt x="229" y="47"/>
                </a:cubicBezTo>
                <a:cubicBezTo>
                  <a:pt x="239" y="55"/>
                  <a:pt x="247" y="52"/>
                  <a:pt x="260" y="50"/>
                </a:cubicBezTo>
                <a:cubicBezTo>
                  <a:pt x="267" y="47"/>
                  <a:pt x="275" y="41"/>
                  <a:pt x="281" y="36"/>
                </a:cubicBezTo>
                <a:cubicBezTo>
                  <a:pt x="286" y="26"/>
                  <a:pt x="279" y="14"/>
                  <a:pt x="292" y="11"/>
                </a:cubicBezTo>
                <a:cubicBezTo>
                  <a:pt x="299" y="8"/>
                  <a:pt x="301" y="8"/>
                  <a:pt x="302" y="0"/>
                </a:cubicBezTo>
                <a:cubicBezTo>
                  <a:pt x="311" y="4"/>
                  <a:pt x="312" y="9"/>
                  <a:pt x="323" y="11"/>
                </a:cubicBezTo>
                <a:cubicBezTo>
                  <a:pt x="329" y="23"/>
                  <a:pt x="338" y="19"/>
                  <a:pt x="353" y="20"/>
                </a:cubicBezTo>
                <a:cubicBezTo>
                  <a:pt x="369" y="23"/>
                  <a:pt x="366" y="18"/>
                  <a:pt x="370" y="27"/>
                </a:cubicBezTo>
                <a:cubicBezTo>
                  <a:pt x="371" y="36"/>
                  <a:pt x="381" y="38"/>
                  <a:pt x="385" y="47"/>
                </a:cubicBezTo>
                <a:cubicBezTo>
                  <a:pt x="387" y="57"/>
                  <a:pt x="397" y="56"/>
                  <a:pt x="406" y="57"/>
                </a:cubicBezTo>
                <a:cubicBezTo>
                  <a:pt x="417" y="61"/>
                  <a:pt x="427" y="61"/>
                  <a:pt x="439" y="62"/>
                </a:cubicBezTo>
                <a:cubicBezTo>
                  <a:pt x="446" y="68"/>
                  <a:pt x="448" y="71"/>
                  <a:pt x="458" y="72"/>
                </a:cubicBezTo>
                <a:cubicBezTo>
                  <a:pt x="472" y="78"/>
                  <a:pt x="456" y="72"/>
                  <a:pt x="490" y="75"/>
                </a:cubicBezTo>
                <a:cubicBezTo>
                  <a:pt x="498" y="76"/>
                  <a:pt x="503" y="83"/>
                  <a:pt x="512" y="84"/>
                </a:cubicBezTo>
                <a:cubicBezTo>
                  <a:pt x="517" y="86"/>
                  <a:pt x="522" y="87"/>
                  <a:pt x="527" y="89"/>
                </a:cubicBezTo>
                <a:cubicBezTo>
                  <a:pt x="532" y="87"/>
                  <a:pt x="535" y="84"/>
                  <a:pt x="541" y="83"/>
                </a:cubicBezTo>
                <a:cubicBezTo>
                  <a:pt x="549" y="84"/>
                  <a:pt x="554" y="89"/>
                  <a:pt x="562" y="90"/>
                </a:cubicBezTo>
                <a:cubicBezTo>
                  <a:pt x="571" y="89"/>
                  <a:pt x="577" y="85"/>
                  <a:pt x="586" y="83"/>
                </a:cubicBezTo>
                <a:cubicBezTo>
                  <a:pt x="594" y="79"/>
                  <a:pt x="605" y="75"/>
                  <a:pt x="613" y="74"/>
                </a:cubicBezTo>
                <a:cubicBezTo>
                  <a:pt x="628" y="76"/>
                  <a:pt x="622" y="88"/>
                  <a:pt x="628" y="99"/>
                </a:cubicBezTo>
                <a:cubicBezTo>
                  <a:pt x="633" y="125"/>
                  <a:pt x="630" y="130"/>
                  <a:pt x="620" y="150"/>
                </a:cubicBezTo>
                <a:cubicBezTo>
                  <a:pt x="619" y="156"/>
                  <a:pt x="617" y="162"/>
                  <a:pt x="614" y="168"/>
                </a:cubicBezTo>
                <a:cubicBezTo>
                  <a:pt x="616" y="178"/>
                  <a:pt x="616" y="182"/>
                  <a:pt x="626" y="183"/>
                </a:cubicBezTo>
                <a:cubicBezTo>
                  <a:pt x="638" y="188"/>
                  <a:pt x="629" y="189"/>
                  <a:pt x="646" y="188"/>
                </a:cubicBezTo>
                <a:cubicBezTo>
                  <a:pt x="660" y="189"/>
                  <a:pt x="667" y="191"/>
                  <a:pt x="677" y="201"/>
                </a:cubicBezTo>
                <a:cubicBezTo>
                  <a:pt x="680" y="209"/>
                  <a:pt x="686" y="207"/>
                  <a:pt x="694" y="209"/>
                </a:cubicBezTo>
                <a:cubicBezTo>
                  <a:pt x="697" y="213"/>
                  <a:pt x="698" y="217"/>
                  <a:pt x="700" y="222"/>
                </a:cubicBezTo>
                <a:cubicBezTo>
                  <a:pt x="701" y="228"/>
                  <a:pt x="702" y="232"/>
                  <a:pt x="706" y="237"/>
                </a:cubicBezTo>
                <a:cubicBezTo>
                  <a:pt x="704" y="242"/>
                  <a:pt x="703" y="247"/>
                  <a:pt x="701" y="252"/>
                </a:cubicBezTo>
                <a:cubicBezTo>
                  <a:pt x="700" y="263"/>
                  <a:pt x="700" y="264"/>
                  <a:pt x="691" y="269"/>
                </a:cubicBezTo>
                <a:cubicBezTo>
                  <a:pt x="687" y="275"/>
                  <a:pt x="681" y="278"/>
                  <a:pt x="674" y="279"/>
                </a:cubicBezTo>
                <a:cubicBezTo>
                  <a:pt x="666" y="285"/>
                  <a:pt x="660" y="286"/>
                  <a:pt x="656" y="296"/>
                </a:cubicBezTo>
                <a:cubicBezTo>
                  <a:pt x="652" y="319"/>
                  <a:pt x="642" y="320"/>
                  <a:pt x="625" y="332"/>
                </a:cubicBezTo>
                <a:cubicBezTo>
                  <a:pt x="614" y="328"/>
                  <a:pt x="608" y="320"/>
                  <a:pt x="601" y="311"/>
                </a:cubicBezTo>
                <a:cubicBezTo>
                  <a:pt x="595" y="312"/>
                  <a:pt x="590" y="319"/>
                  <a:pt x="586" y="324"/>
                </a:cubicBezTo>
                <a:cubicBezTo>
                  <a:pt x="560" y="323"/>
                  <a:pt x="567" y="317"/>
                  <a:pt x="548" y="314"/>
                </a:cubicBezTo>
                <a:cubicBezTo>
                  <a:pt x="535" y="308"/>
                  <a:pt x="528" y="318"/>
                  <a:pt x="518" y="324"/>
                </a:cubicBezTo>
                <a:cubicBezTo>
                  <a:pt x="513" y="333"/>
                  <a:pt x="507" y="337"/>
                  <a:pt x="497" y="339"/>
                </a:cubicBezTo>
                <a:cubicBezTo>
                  <a:pt x="492" y="343"/>
                  <a:pt x="488" y="344"/>
                  <a:pt x="482" y="345"/>
                </a:cubicBezTo>
                <a:cubicBezTo>
                  <a:pt x="475" y="350"/>
                  <a:pt x="463" y="360"/>
                  <a:pt x="455" y="362"/>
                </a:cubicBezTo>
                <a:cubicBezTo>
                  <a:pt x="449" y="364"/>
                  <a:pt x="437" y="365"/>
                  <a:pt x="437" y="365"/>
                </a:cubicBezTo>
                <a:cubicBezTo>
                  <a:pt x="434" y="367"/>
                  <a:pt x="430" y="368"/>
                  <a:pt x="428" y="371"/>
                </a:cubicBezTo>
                <a:cubicBezTo>
                  <a:pt x="426" y="375"/>
                  <a:pt x="427" y="380"/>
                  <a:pt x="425" y="384"/>
                </a:cubicBezTo>
                <a:cubicBezTo>
                  <a:pt x="424" y="386"/>
                  <a:pt x="421" y="387"/>
                  <a:pt x="421" y="389"/>
                </a:cubicBezTo>
                <a:cubicBezTo>
                  <a:pt x="421" y="390"/>
                  <a:pt x="424" y="388"/>
                  <a:pt x="425" y="387"/>
                </a:cubicBezTo>
                <a:cubicBezTo>
                  <a:pt x="428" y="381"/>
                  <a:pt x="427" y="379"/>
                  <a:pt x="433" y="375"/>
                </a:cubicBezTo>
                <a:cubicBezTo>
                  <a:pt x="446" y="357"/>
                  <a:pt x="415" y="355"/>
                  <a:pt x="407" y="354"/>
                </a:cubicBezTo>
                <a:cubicBezTo>
                  <a:pt x="402" y="351"/>
                  <a:pt x="398" y="348"/>
                  <a:pt x="392" y="347"/>
                </a:cubicBezTo>
                <a:cubicBezTo>
                  <a:pt x="389" y="342"/>
                  <a:pt x="386" y="338"/>
                  <a:pt x="383" y="333"/>
                </a:cubicBezTo>
                <a:cubicBezTo>
                  <a:pt x="384" y="327"/>
                  <a:pt x="387" y="321"/>
                  <a:pt x="385" y="315"/>
                </a:cubicBezTo>
                <a:cubicBezTo>
                  <a:pt x="384" y="311"/>
                  <a:pt x="376" y="308"/>
                  <a:pt x="376" y="308"/>
                </a:cubicBezTo>
                <a:cubicBezTo>
                  <a:pt x="372" y="302"/>
                  <a:pt x="366" y="301"/>
                  <a:pt x="359" y="297"/>
                </a:cubicBezTo>
                <a:cubicBezTo>
                  <a:pt x="351" y="298"/>
                  <a:pt x="322" y="296"/>
                  <a:pt x="310" y="302"/>
                </a:cubicBezTo>
                <a:cubicBezTo>
                  <a:pt x="275" y="299"/>
                  <a:pt x="296" y="297"/>
                  <a:pt x="275" y="285"/>
                </a:cubicBezTo>
                <a:cubicBezTo>
                  <a:pt x="266" y="286"/>
                  <a:pt x="257" y="286"/>
                  <a:pt x="248" y="287"/>
                </a:cubicBezTo>
                <a:cubicBezTo>
                  <a:pt x="242" y="288"/>
                  <a:pt x="240" y="296"/>
                  <a:pt x="233" y="297"/>
                </a:cubicBezTo>
                <a:cubicBezTo>
                  <a:pt x="227" y="305"/>
                  <a:pt x="223" y="302"/>
                  <a:pt x="215" y="297"/>
                </a:cubicBezTo>
                <a:cubicBezTo>
                  <a:pt x="208" y="287"/>
                  <a:pt x="199" y="276"/>
                  <a:pt x="188" y="269"/>
                </a:cubicBezTo>
                <a:cubicBezTo>
                  <a:pt x="184" y="263"/>
                  <a:pt x="179" y="258"/>
                  <a:pt x="173" y="254"/>
                </a:cubicBezTo>
                <a:cubicBezTo>
                  <a:pt x="165" y="243"/>
                  <a:pt x="169" y="247"/>
                  <a:pt x="161" y="242"/>
                </a:cubicBezTo>
                <a:cubicBezTo>
                  <a:pt x="157" y="237"/>
                  <a:pt x="156" y="233"/>
                  <a:pt x="151" y="230"/>
                </a:cubicBezTo>
                <a:cubicBezTo>
                  <a:pt x="147" y="223"/>
                  <a:pt x="144" y="222"/>
                  <a:pt x="136" y="221"/>
                </a:cubicBezTo>
                <a:cubicBezTo>
                  <a:pt x="122" y="232"/>
                  <a:pt x="122" y="226"/>
                  <a:pt x="109" y="216"/>
                </a:cubicBezTo>
                <a:cubicBezTo>
                  <a:pt x="103" y="222"/>
                  <a:pt x="102" y="228"/>
                  <a:pt x="97" y="234"/>
                </a:cubicBezTo>
                <a:cubicBezTo>
                  <a:pt x="95" y="246"/>
                  <a:pt x="96" y="247"/>
                  <a:pt x="85" y="249"/>
                </a:cubicBezTo>
                <a:cubicBezTo>
                  <a:pt x="79" y="252"/>
                  <a:pt x="77" y="254"/>
                  <a:pt x="74" y="260"/>
                </a:cubicBezTo>
                <a:cubicBezTo>
                  <a:pt x="77" y="279"/>
                  <a:pt x="74" y="273"/>
                  <a:pt x="79" y="282"/>
                </a:cubicBezTo>
                <a:cubicBezTo>
                  <a:pt x="74" y="291"/>
                  <a:pt x="70" y="290"/>
                  <a:pt x="59" y="291"/>
                </a:cubicBezTo>
                <a:cubicBezTo>
                  <a:pt x="14" y="290"/>
                  <a:pt x="18" y="299"/>
                  <a:pt x="2" y="273"/>
                </a:cubicBezTo>
                <a:cubicBezTo>
                  <a:pt x="0" y="261"/>
                  <a:pt x="1" y="254"/>
                  <a:pt x="13" y="249"/>
                </a:cubicBezTo>
                <a:cubicBezTo>
                  <a:pt x="21" y="241"/>
                  <a:pt x="22" y="232"/>
                  <a:pt x="11" y="225"/>
                </a:cubicBezTo>
                <a:cubicBezTo>
                  <a:pt x="4" y="215"/>
                  <a:pt x="24" y="208"/>
                  <a:pt x="28" y="198"/>
                </a:cubicBezTo>
                <a:cubicBezTo>
                  <a:pt x="24" y="187"/>
                  <a:pt x="20" y="182"/>
                  <a:pt x="10" y="177"/>
                </a:cubicBezTo>
                <a:cubicBezTo>
                  <a:pt x="12" y="175"/>
                  <a:pt x="18" y="161"/>
                  <a:pt x="11" y="173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74" name="Freeform 73"/>
          <p:cNvSpPr>
            <a:spLocks/>
          </p:cNvSpPr>
          <p:nvPr/>
        </p:nvSpPr>
        <p:spPr bwMode="auto">
          <a:xfrm>
            <a:off x="6098232" y="2277715"/>
            <a:ext cx="1136650" cy="827088"/>
          </a:xfrm>
          <a:custGeom>
            <a:avLst/>
            <a:gdLst>
              <a:gd name="T0" fmla="*/ 57 w 567"/>
              <a:gd name="T1" fmla="*/ 190 h 410"/>
              <a:gd name="T2" fmla="*/ 51 w 567"/>
              <a:gd name="T3" fmla="*/ 168 h 410"/>
              <a:gd name="T4" fmla="*/ 44 w 567"/>
              <a:gd name="T5" fmla="*/ 164 h 410"/>
              <a:gd name="T6" fmla="*/ 16 w 567"/>
              <a:gd name="T7" fmla="*/ 163 h 410"/>
              <a:gd name="T8" fmla="*/ 39 w 567"/>
              <a:gd name="T9" fmla="*/ 140 h 410"/>
              <a:gd name="T10" fmla="*/ 48 w 567"/>
              <a:gd name="T11" fmla="*/ 111 h 410"/>
              <a:gd name="T12" fmla="*/ 142 w 567"/>
              <a:gd name="T13" fmla="*/ 110 h 410"/>
              <a:gd name="T14" fmla="*/ 216 w 567"/>
              <a:gd name="T15" fmla="*/ 70 h 410"/>
              <a:gd name="T16" fmla="*/ 210 w 567"/>
              <a:gd name="T17" fmla="*/ 49 h 410"/>
              <a:gd name="T18" fmla="*/ 231 w 567"/>
              <a:gd name="T19" fmla="*/ 24 h 410"/>
              <a:gd name="T20" fmla="*/ 246 w 567"/>
              <a:gd name="T21" fmla="*/ 0 h 410"/>
              <a:gd name="T22" fmla="*/ 276 w 567"/>
              <a:gd name="T23" fmla="*/ 4 h 410"/>
              <a:gd name="T24" fmla="*/ 290 w 567"/>
              <a:gd name="T25" fmla="*/ 10 h 410"/>
              <a:gd name="T26" fmla="*/ 308 w 567"/>
              <a:gd name="T27" fmla="*/ 28 h 410"/>
              <a:gd name="T28" fmla="*/ 321 w 567"/>
              <a:gd name="T29" fmla="*/ 43 h 410"/>
              <a:gd name="T30" fmla="*/ 329 w 567"/>
              <a:gd name="T31" fmla="*/ 56 h 410"/>
              <a:gd name="T32" fmla="*/ 363 w 567"/>
              <a:gd name="T33" fmla="*/ 86 h 410"/>
              <a:gd name="T34" fmla="*/ 377 w 567"/>
              <a:gd name="T35" fmla="*/ 65 h 410"/>
              <a:gd name="T36" fmla="*/ 434 w 567"/>
              <a:gd name="T37" fmla="*/ 85 h 410"/>
              <a:gd name="T38" fmla="*/ 498 w 567"/>
              <a:gd name="T39" fmla="*/ 83 h 410"/>
              <a:gd name="T40" fmla="*/ 516 w 567"/>
              <a:gd name="T41" fmla="*/ 90 h 410"/>
              <a:gd name="T42" fmla="*/ 533 w 567"/>
              <a:gd name="T43" fmla="*/ 125 h 410"/>
              <a:gd name="T44" fmla="*/ 560 w 567"/>
              <a:gd name="T45" fmla="*/ 138 h 410"/>
              <a:gd name="T46" fmla="*/ 567 w 567"/>
              <a:gd name="T47" fmla="*/ 153 h 410"/>
              <a:gd name="T48" fmla="*/ 558 w 567"/>
              <a:gd name="T49" fmla="*/ 172 h 410"/>
              <a:gd name="T50" fmla="*/ 539 w 567"/>
              <a:gd name="T51" fmla="*/ 206 h 410"/>
              <a:gd name="T52" fmla="*/ 531 w 567"/>
              <a:gd name="T53" fmla="*/ 220 h 410"/>
              <a:gd name="T54" fmla="*/ 526 w 567"/>
              <a:gd name="T55" fmla="*/ 236 h 410"/>
              <a:gd name="T56" fmla="*/ 505 w 567"/>
              <a:gd name="T57" fmla="*/ 257 h 410"/>
              <a:gd name="T58" fmla="*/ 496 w 567"/>
              <a:gd name="T59" fmla="*/ 276 h 410"/>
              <a:gd name="T60" fmla="*/ 490 w 567"/>
              <a:gd name="T61" fmla="*/ 294 h 410"/>
              <a:gd name="T62" fmla="*/ 472 w 567"/>
              <a:gd name="T63" fmla="*/ 314 h 410"/>
              <a:gd name="T64" fmla="*/ 446 w 567"/>
              <a:gd name="T65" fmla="*/ 339 h 410"/>
              <a:gd name="T66" fmla="*/ 437 w 567"/>
              <a:gd name="T67" fmla="*/ 352 h 410"/>
              <a:gd name="T68" fmla="*/ 445 w 567"/>
              <a:gd name="T69" fmla="*/ 375 h 410"/>
              <a:gd name="T70" fmla="*/ 398 w 567"/>
              <a:gd name="T71" fmla="*/ 370 h 410"/>
              <a:gd name="T72" fmla="*/ 379 w 567"/>
              <a:gd name="T73" fmla="*/ 379 h 410"/>
              <a:gd name="T74" fmla="*/ 360 w 567"/>
              <a:gd name="T75" fmla="*/ 395 h 410"/>
              <a:gd name="T76" fmla="*/ 320 w 567"/>
              <a:gd name="T77" fmla="*/ 397 h 410"/>
              <a:gd name="T78" fmla="*/ 303 w 567"/>
              <a:gd name="T79" fmla="*/ 410 h 410"/>
              <a:gd name="T80" fmla="*/ 280 w 567"/>
              <a:gd name="T81" fmla="*/ 394 h 410"/>
              <a:gd name="T82" fmla="*/ 262 w 567"/>
              <a:gd name="T83" fmla="*/ 333 h 410"/>
              <a:gd name="T84" fmla="*/ 190 w 567"/>
              <a:gd name="T85" fmla="*/ 317 h 410"/>
              <a:gd name="T86" fmla="*/ 161 w 567"/>
              <a:gd name="T87" fmla="*/ 296 h 410"/>
              <a:gd name="T88" fmla="*/ 142 w 567"/>
              <a:gd name="T89" fmla="*/ 290 h 410"/>
              <a:gd name="T90" fmla="*/ 72 w 567"/>
              <a:gd name="T91" fmla="*/ 290 h 410"/>
              <a:gd name="T92" fmla="*/ 83 w 567"/>
              <a:gd name="T93" fmla="*/ 260 h 410"/>
              <a:gd name="T94" fmla="*/ 78 w 567"/>
              <a:gd name="T95" fmla="*/ 220 h 410"/>
              <a:gd name="T96" fmla="*/ 63 w 567"/>
              <a:gd name="T97" fmla="*/ 198 h 410"/>
              <a:gd name="T98" fmla="*/ 51 w 567"/>
              <a:gd name="T99" fmla="*/ 177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67" h="410">
                <a:moveTo>
                  <a:pt x="57" y="190"/>
                </a:moveTo>
                <a:cubicBezTo>
                  <a:pt x="56" y="174"/>
                  <a:pt x="58" y="182"/>
                  <a:pt x="51" y="168"/>
                </a:cubicBezTo>
                <a:cubicBezTo>
                  <a:pt x="50" y="166"/>
                  <a:pt x="44" y="164"/>
                  <a:pt x="44" y="164"/>
                </a:cubicBezTo>
                <a:cubicBezTo>
                  <a:pt x="29" y="167"/>
                  <a:pt x="41" y="165"/>
                  <a:pt x="16" y="163"/>
                </a:cubicBezTo>
                <a:cubicBezTo>
                  <a:pt x="0" y="141"/>
                  <a:pt x="28" y="141"/>
                  <a:pt x="39" y="140"/>
                </a:cubicBezTo>
                <a:cubicBezTo>
                  <a:pt x="41" y="129"/>
                  <a:pt x="38" y="117"/>
                  <a:pt x="48" y="111"/>
                </a:cubicBezTo>
                <a:cubicBezTo>
                  <a:pt x="79" y="115"/>
                  <a:pt x="112" y="116"/>
                  <a:pt x="142" y="110"/>
                </a:cubicBezTo>
                <a:cubicBezTo>
                  <a:pt x="123" y="61"/>
                  <a:pt x="192" y="70"/>
                  <a:pt x="216" y="70"/>
                </a:cubicBezTo>
                <a:cubicBezTo>
                  <a:pt x="213" y="51"/>
                  <a:pt x="216" y="58"/>
                  <a:pt x="210" y="49"/>
                </a:cubicBezTo>
                <a:cubicBezTo>
                  <a:pt x="211" y="38"/>
                  <a:pt x="221" y="31"/>
                  <a:pt x="231" y="24"/>
                </a:cubicBezTo>
                <a:cubicBezTo>
                  <a:pt x="236" y="15"/>
                  <a:pt x="234" y="2"/>
                  <a:pt x="246" y="0"/>
                </a:cubicBezTo>
                <a:cubicBezTo>
                  <a:pt x="258" y="9"/>
                  <a:pt x="244" y="0"/>
                  <a:pt x="276" y="4"/>
                </a:cubicBezTo>
                <a:cubicBezTo>
                  <a:pt x="280" y="5"/>
                  <a:pt x="285" y="9"/>
                  <a:pt x="290" y="10"/>
                </a:cubicBezTo>
                <a:cubicBezTo>
                  <a:pt x="295" y="18"/>
                  <a:pt x="298" y="26"/>
                  <a:pt x="308" y="28"/>
                </a:cubicBezTo>
                <a:cubicBezTo>
                  <a:pt x="311" y="34"/>
                  <a:pt x="316" y="40"/>
                  <a:pt x="321" y="43"/>
                </a:cubicBezTo>
                <a:cubicBezTo>
                  <a:pt x="324" y="49"/>
                  <a:pt x="323" y="51"/>
                  <a:pt x="329" y="56"/>
                </a:cubicBezTo>
                <a:cubicBezTo>
                  <a:pt x="334" y="64"/>
                  <a:pt x="356" y="85"/>
                  <a:pt x="363" y="86"/>
                </a:cubicBezTo>
                <a:cubicBezTo>
                  <a:pt x="375" y="84"/>
                  <a:pt x="369" y="73"/>
                  <a:pt x="377" y="65"/>
                </a:cubicBezTo>
                <a:cubicBezTo>
                  <a:pt x="433" y="68"/>
                  <a:pt x="405" y="71"/>
                  <a:pt x="434" y="85"/>
                </a:cubicBezTo>
                <a:cubicBezTo>
                  <a:pt x="453" y="84"/>
                  <a:pt x="477" y="81"/>
                  <a:pt x="498" y="83"/>
                </a:cubicBezTo>
                <a:cubicBezTo>
                  <a:pt x="504" y="86"/>
                  <a:pt x="510" y="89"/>
                  <a:pt x="516" y="90"/>
                </a:cubicBezTo>
                <a:cubicBezTo>
                  <a:pt x="521" y="114"/>
                  <a:pt x="512" y="120"/>
                  <a:pt x="533" y="125"/>
                </a:cubicBezTo>
                <a:cubicBezTo>
                  <a:pt x="535" y="139"/>
                  <a:pt x="547" y="137"/>
                  <a:pt x="560" y="138"/>
                </a:cubicBezTo>
                <a:cubicBezTo>
                  <a:pt x="561" y="144"/>
                  <a:pt x="564" y="148"/>
                  <a:pt x="567" y="153"/>
                </a:cubicBezTo>
                <a:cubicBezTo>
                  <a:pt x="566" y="158"/>
                  <a:pt x="561" y="166"/>
                  <a:pt x="558" y="172"/>
                </a:cubicBezTo>
                <a:cubicBezTo>
                  <a:pt x="556" y="183"/>
                  <a:pt x="547" y="197"/>
                  <a:pt x="539" y="206"/>
                </a:cubicBezTo>
                <a:cubicBezTo>
                  <a:pt x="536" y="213"/>
                  <a:pt x="538" y="216"/>
                  <a:pt x="531" y="220"/>
                </a:cubicBezTo>
                <a:cubicBezTo>
                  <a:pt x="527" y="225"/>
                  <a:pt x="528" y="230"/>
                  <a:pt x="526" y="236"/>
                </a:cubicBezTo>
                <a:cubicBezTo>
                  <a:pt x="523" y="249"/>
                  <a:pt x="517" y="255"/>
                  <a:pt x="505" y="257"/>
                </a:cubicBezTo>
                <a:cubicBezTo>
                  <a:pt x="498" y="262"/>
                  <a:pt x="499" y="269"/>
                  <a:pt x="496" y="276"/>
                </a:cubicBezTo>
                <a:cubicBezTo>
                  <a:pt x="495" y="282"/>
                  <a:pt x="493" y="288"/>
                  <a:pt x="490" y="294"/>
                </a:cubicBezTo>
                <a:cubicBezTo>
                  <a:pt x="489" y="300"/>
                  <a:pt x="478" y="310"/>
                  <a:pt x="472" y="314"/>
                </a:cubicBezTo>
                <a:cubicBezTo>
                  <a:pt x="463" y="326"/>
                  <a:pt x="457" y="332"/>
                  <a:pt x="446" y="339"/>
                </a:cubicBezTo>
                <a:cubicBezTo>
                  <a:pt x="438" y="349"/>
                  <a:pt x="441" y="345"/>
                  <a:pt x="437" y="352"/>
                </a:cubicBezTo>
                <a:cubicBezTo>
                  <a:pt x="437" y="361"/>
                  <a:pt x="451" y="370"/>
                  <a:pt x="445" y="375"/>
                </a:cubicBezTo>
                <a:cubicBezTo>
                  <a:pt x="431" y="387"/>
                  <a:pt x="408" y="376"/>
                  <a:pt x="398" y="370"/>
                </a:cubicBezTo>
                <a:cubicBezTo>
                  <a:pt x="387" y="372"/>
                  <a:pt x="385" y="371"/>
                  <a:pt x="379" y="379"/>
                </a:cubicBezTo>
                <a:cubicBezTo>
                  <a:pt x="376" y="389"/>
                  <a:pt x="368" y="393"/>
                  <a:pt x="360" y="395"/>
                </a:cubicBezTo>
                <a:cubicBezTo>
                  <a:pt x="346" y="395"/>
                  <a:pt x="332" y="391"/>
                  <a:pt x="320" y="397"/>
                </a:cubicBezTo>
                <a:cubicBezTo>
                  <a:pt x="316" y="403"/>
                  <a:pt x="310" y="409"/>
                  <a:pt x="303" y="410"/>
                </a:cubicBezTo>
                <a:cubicBezTo>
                  <a:pt x="288" y="408"/>
                  <a:pt x="287" y="405"/>
                  <a:pt x="280" y="394"/>
                </a:cubicBezTo>
                <a:cubicBezTo>
                  <a:pt x="279" y="372"/>
                  <a:pt x="283" y="345"/>
                  <a:pt x="262" y="333"/>
                </a:cubicBezTo>
                <a:cubicBezTo>
                  <a:pt x="257" y="305"/>
                  <a:pt x="195" y="317"/>
                  <a:pt x="190" y="317"/>
                </a:cubicBezTo>
                <a:cubicBezTo>
                  <a:pt x="178" y="312"/>
                  <a:pt x="175" y="299"/>
                  <a:pt x="161" y="296"/>
                </a:cubicBezTo>
                <a:cubicBezTo>
                  <a:pt x="155" y="292"/>
                  <a:pt x="149" y="291"/>
                  <a:pt x="142" y="290"/>
                </a:cubicBezTo>
                <a:cubicBezTo>
                  <a:pt x="122" y="282"/>
                  <a:pt x="89" y="291"/>
                  <a:pt x="72" y="290"/>
                </a:cubicBezTo>
                <a:cubicBezTo>
                  <a:pt x="64" y="280"/>
                  <a:pt x="75" y="266"/>
                  <a:pt x="83" y="260"/>
                </a:cubicBezTo>
                <a:cubicBezTo>
                  <a:pt x="92" y="247"/>
                  <a:pt x="87" y="231"/>
                  <a:pt x="78" y="220"/>
                </a:cubicBezTo>
                <a:cubicBezTo>
                  <a:pt x="76" y="212"/>
                  <a:pt x="70" y="202"/>
                  <a:pt x="63" y="198"/>
                </a:cubicBezTo>
                <a:cubicBezTo>
                  <a:pt x="61" y="189"/>
                  <a:pt x="51" y="184"/>
                  <a:pt x="51" y="177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75" name="Freeform 74"/>
          <p:cNvSpPr>
            <a:spLocks/>
          </p:cNvSpPr>
          <p:nvPr/>
        </p:nvSpPr>
        <p:spPr bwMode="auto">
          <a:xfrm>
            <a:off x="4918720" y="2076103"/>
            <a:ext cx="1316037" cy="1090612"/>
          </a:xfrm>
          <a:custGeom>
            <a:avLst/>
            <a:gdLst>
              <a:gd name="T0" fmla="*/ 10 w 655"/>
              <a:gd name="T1" fmla="*/ 124 h 539"/>
              <a:gd name="T2" fmla="*/ 34 w 655"/>
              <a:gd name="T3" fmla="*/ 74 h 539"/>
              <a:gd name="T4" fmla="*/ 81 w 655"/>
              <a:gd name="T5" fmla="*/ 45 h 539"/>
              <a:gd name="T6" fmla="*/ 110 w 655"/>
              <a:gd name="T7" fmla="*/ 25 h 539"/>
              <a:gd name="T8" fmla="*/ 160 w 655"/>
              <a:gd name="T9" fmla="*/ 63 h 539"/>
              <a:gd name="T10" fmla="*/ 217 w 655"/>
              <a:gd name="T11" fmla="*/ 103 h 539"/>
              <a:gd name="T12" fmla="*/ 265 w 655"/>
              <a:gd name="T13" fmla="*/ 115 h 539"/>
              <a:gd name="T14" fmla="*/ 279 w 655"/>
              <a:gd name="T15" fmla="*/ 85 h 539"/>
              <a:gd name="T16" fmla="*/ 305 w 655"/>
              <a:gd name="T17" fmla="*/ 62 h 539"/>
              <a:gd name="T18" fmla="*/ 342 w 655"/>
              <a:gd name="T19" fmla="*/ 62 h 539"/>
              <a:gd name="T20" fmla="*/ 379 w 655"/>
              <a:gd name="T21" fmla="*/ 41 h 539"/>
              <a:gd name="T22" fmla="*/ 421 w 655"/>
              <a:gd name="T23" fmla="*/ 85 h 539"/>
              <a:gd name="T24" fmla="*/ 434 w 655"/>
              <a:gd name="T25" fmla="*/ 120 h 539"/>
              <a:gd name="T26" fmla="*/ 443 w 655"/>
              <a:gd name="T27" fmla="*/ 181 h 539"/>
              <a:gd name="T28" fmla="*/ 480 w 655"/>
              <a:gd name="T29" fmla="*/ 209 h 539"/>
              <a:gd name="T30" fmla="*/ 557 w 655"/>
              <a:gd name="T31" fmla="*/ 204 h 539"/>
              <a:gd name="T32" fmla="*/ 608 w 655"/>
              <a:gd name="T33" fmla="*/ 222 h 539"/>
              <a:gd name="T34" fmla="*/ 591 w 655"/>
              <a:gd name="T35" fmla="*/ 256 h 539"/>
              <a:gd name="T36" fmla="*/ 626 w 655"/>
              <a:gd name="T37" fmla="*/ 270 h 539"/>
              <a:gd name="T38" fmla="*/ 646 w 655"/>
              <a:gd name="T39" fmla="*/ 311 h 539"/>
              <a:gd name="T40" fmla="*/ 655 w 655"/>
              <a:gd name="T41" fmla="*/ 331 h 539"/>
              <a:gd name="T42" fmla="*/ 634 w 655"/>
              <a:gd name="T43" fmla="*/ 386 h 539"/>
              <a:gd name="T44" fmla="*/ 600 w 655"/>
              <a:gd name="T45" fmla="*/ 387 h 539"/>
              <a:gd name="T46" fmla="*/ 534 w 655"/>
              <a:gd name="T47" fmla="*/ 389 h 539"/>
              <a:gd name="T48" fmla="*/ 522 w 655"/>
              <a:gd name="T49" fmla="*/ 441 h 539"/>
              <a:gd name="T50" fmla="*/ 533 w 655"/>
              <a:gd name="T51" fmla="*/ 470 h 539"/>
              <a:gd name="T52" fmla="*/ 505 w 655"/>
              <a:gd name="T53" fmla="*/ 496 h 539"/>
              <a:gd name="T54" fmla="*/ 446 w 655"/>
              <a:gd name="T55" fmla="*/ 479 h 539"/>
              <a:gd name="T56" fmla="*/ 422 w 655"/>
              <a:gd name="T57" fmla="*/ 488 h 539"/>
              <a:gd name="T58" fmla="*/ 404 w 655"/>
              <a:gd name="T59" fmla="*/ 503 h 539"/>
              <a:gd name="T60" fmla="*/ 365 w 655"/>
              <a:gd name="T61" fmla="*/ 480 h 539"/>
              <a:gd name="T62" fmla="*/ 291 w 655"/>
              <a:gd name="T63" fmla="*/ 531 h 539"/>
              <a:gd name="T64" fmla="*/ 252 w 655"/>
              <a:gd name="T65" fmla="*/ 496 h 539"/>
              <a:gd name="T66" fmla="*/ 217 w 655"/>
              <a:gd name="T67" fmla="*/ 528 h 539"/>
              <a:gd name="T68" fmla="*/ 179 w 655"/>
              <a:gd name="T69" fmla="*/ 530 h 539"/>
              <a:gd name="T70" fmla="*/ 152 w 655"/>
              <a:gd name="T71" fmla="*/ 445 h 539"/>
              <a:gd name="T72" fmla="*/ 154 w 655"/>
              <a:gd name="T73" fmla="*/ 389 h 539"/>
              <a:gd name="T74" fmla="*/ 84 w 655"/>
              <a:gd name="T75" fmla="*/ 354 h 539"/>
              <a:gd name="T76" fmla="*/ 47 w 655"/>
              <a:gd name="T77" fmla="*/ 273 h 539"/>
              <a:gd name="T78" fmla="*/ 62 w 655"/>
              <a:gd name="T79" fmla="*/ 228 h 539"/>
              <a:gd name="T80" fmla="*/ 40 w 655"/>
              <a:gd name="T81" fmla="*/ 200 h 539"/>
              <a:gd name="T82" fmla="*/ 25 w 655"/>
              <a:gd name="T83" fmla="*/ 159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55" h="539">
                <a:moveTo>
                  <a:pt x="25" y="159"/>
                </a:moveTo>
                <a:cubicBezTo>
                  <a:pt x="23" y="144"/>
                  <a:pt x="15" y="138"/>
                  <a:pt x="10" y="124"/>
                </a:cubicBezTo>
                <a:cubicBezTo>
                  <a:pt x="9" y="111"/>
                  <a:pt x="0" y="88"/>
                  <a:pt x="21" y="84"/>
                </a:cubicBezTo>
                <a:cubicBezTo>
                  <a:pt x="27" y="79"/>
                  <a:pt x="26" y="75"/>
                  <a:pt x="34" y="74"/>
                </a:cubicBezTo>
                <a:cubicBezTo>
                  <a:pt x="41" y="71"/>
                  <a:pt x="48" y="69"/>
                  <a:pt x="56" y="68"/>
                </a:cubicBezTo>
                <a:cubicBezTo>
                  <a:pt x="62" y="59"/>
                  <a:pt x="72" y="51"/>
                  <a:pt x="81" y="45"/>
                </a:cubicBezTo>
                <a:cubicBezTo>
                  <a:pt x="84" y="39"/>
                  <a:pt x="85" y="36"/>
                  <a:pt x="92" y="35"/>
                </a:cubicBezTo>
                <a:cubicBezTo>
                  <a:pt x="98" y="32"/>
                  <a:pt x="103" y="26"/>
                  <a:pt x="110" y="25"/>
                </a:cubicBezTo>
                <a:cubicBezTo>
                  <a:pt x="115" y="21"/>
                  <a:pt x="111" y="18"/>
                  <a:pt x="116" y="17"/>
                </a:cubicBezTo>
                <a:cubicBezTo>
                  <a:pt x="151" y="0"/>
                  <a:pt x="147" y="45"/>
                  <a:pt x="160" y="63"/>
                </a:cubicBezTo>
                <a:cubicBezTo>
                  <a:pt x="164" y="86"/>
                  <a:pt x="179" y="82"/>
                  <a:pt x="200" y="84"/>
                </a:cubicBezTo>
                <a:cubicBezTo>
                  <a:pt x="208" y="89"/>
                  <a:pt x="205" y="101"/>
                  <a:pt x="217" y="103"/>
                </a:cubicBezTo>
                <a:cubicBezTo>
                  <a:pt x="228" y="110"/>
                  <a:pt x="230" y="101"/>
                  <a:pt x="240" y="99"/>
                </a:cubicBezTo>
                <a:cubicBezTo>
                  <a:pt x="256" y="101"/>
                  <a:pt x="254" y="107"/>
                  <a:pt x="265" y="115"/>
                </a:cubicBezTo>
                <a:cubicBezTo>
                  <a:pt x="275" y="114"/>
                  <a:pt x="274" y="112"/>
                  <a:pt x="279" y="105"/>
                </a:cubicBezTo>
                <a:cubicBezTo>
                  <a:pt x="281" y="96"/>
                  <a:pt x="281" y="94"/>
                  <a:pt x="279" y="85"/>
                </a:cubicBezTo>
                <a:cubicBezTo>
                  <a:pt x="280" y="73"/>
                  <a:pt x="277" y="59"/>
                  <a:pt x="290" y="56"/>
                </a:cubicBezTo>
                <a:cubicBezTo>
                  <a:pt x="296" y="57"/>
                  <a:pt x="299" y="60"/>
                  <a:pt x="305" y="62"/>
                </a:cubicBezTo>
                <a:cubicBezTo>
                  <a:pt x="314" y="59"/>
                  <a:pt x="317" y="52"/>
                  <a:pt x="326" y="50"/>
                </a:cubicBezTo>
                <a:cubicBezTo>
                  <a:pt x="333" y="51"/>
                  <a:pt x="336" y="57"/>
                  <a:pt x="342" y="62"/>
                </a:cubicBezTo>
                <a:cubicBezTo>
                  <a:pt x="354" y="60"/>
                  <a:pt x="358" y="57"/>
                  <a:pt x="368" y="51"/>
                </a:cubicBezTo>
                <a:cubicBezTo>
                  <a:pt x="375" y="41"/>
                  <a:pt x="370" y="43"/>
                  <a:pt x="379" y="41"/>
                </a:cubicBezTo>
                <a:cubicBezTo>
                  <a:pt x="432" y="43"/>
                  <a:pt x="399" y="37"/>
                  <a:pt x="415" y="69"/>
                </a:cubicBezTo>
                <a:cubicBezTo>
                  <a:pt x="416" y="75"/>
                  <a:pt x="417" y="79"/>
                  <a:pt x="421" y="85"/>
                </a:cubicBezTo>
                <a:cubicBezTo>
                  <a:pt x="422" y="90"/>
                  <a:pt x="424" y="94"/>
                  <a:pt x="425" y="99"/>
                </a:cubicBezTo>
                <a:cubicBezTo>
                  <a:pt x="422" y="114"/>
                  <a:pt x="420" y="109"/>
                  <a:pt x="434" y="120"/>
                </a:cubicBezTo>
                <a:cubicBezTo>
                  <a:pt x="438" y="128"/>
                  <a:pt x="436" y="139"/>
                  <a:pt x="442" y="146"/>
                </a:cubicBezTo>
                <a:cubicBezTo>
                  <a:pt x="445" y="163"/>
                  <a:pt x="445" y="152"/>
                  <a:pt x="443" y="181"/>
                </a:cubicBezTo>
                <a:cubicBezTo>
                  <a:pt x="445" y="204"/>
                  <a:pt x="439" y="207"/>
                  <a:pt x="456" y="210"/>
                </a:cubicBezTo>
                <a:cubicBezTo>
                  <a:pt x="464" y="214"/>
                  <a:pt x="472" y="211"/>
                  <a:pt x="480" y="209"/>
                </a:cubicBezTo>
                <a:cubicBezTo>
                  <a:pt x="497" y="211"/>
                  <a:pt x="507" y="206"/>
                  <a:pt x="522" y="203"/>
                </a:cubicBezTo>
                <a:cubicBezTo>
                  <a:pt x="530" y="199"/>
                  <a:pt x="550" y="204"/>
                  <a:pt x="557" y="204"/>
                </a:cubicBezTo>
                <a:cubicBezTo>
                  <a:pt x="572" y="202"/>
                  <a:pt x="585" y="202"/>
                  <a:pt x="599" y="209"/>
                </a:cubicBezTo>
                <a:cubicBezTo>
                  <a:pt x="602" y="213"/>
                  <a:pt x="605" y="218"/>
                  <a:pt x="608" y="222"/>
                </a:cubicBezTo>
                <a:cubicBezTo>
                  <a:pt x="605" y="243"/>
                  <a:pt x="602" y="237"/>
                  <a:pt x="585" y="240"/>
                </a:cubicBezTo>
                <a:cubicBezTo>
                  <a:pt x="580" y="249"/>
                  <a:pt x="581" y="255"/>
                  <a:pt x="591" y="256"/>
                </a:cubicBezTo>
                <a:cubicBezTo>
                  <a:pt x="596" y="265"/>
                  <a:pt x="604" y="263"/>
                  <a:pt x="614" y="264"/>
                </a:cubicBezTo>
                <a:cubicBezTo>
                  <a:pt x="617" y="270"/>
                  <a:pt x="620" y="266"/>
                  <a:pt x="626" y="270"/>
                </a:cubicBezTo>
                <a:cubicBezTo>
                  <a:pt x="627" y="280"/>
                  <a:pt x="626" y="282"/>
                  <a:pt x="631" y="289"/>
                </a:cubicBezTo>
                <a:cubicBezTo>
                  <a:pt x="632" y="296"/>
                  <a:pt x="641" y="305"/>
                  <a:pt x="646" y="311"/>
                </a:cubicBezTo>
                <a:cubicBezTo>
                  <a:pt x="649" y="327"/>
                  <a:pt x="643" y="305"/>
                  <a:pt x="652" y="319"/>
                </a:cubicBezTo>
                <a:cubicBezTo>
                  <a:pt x="654" y="323"/>
                  <a:pt x="653" y="327"/>
                  <a:pt x="655" y="331"/>
                </a:cubicBezTo>
                <a:cubicBezTo>
                  <a:pt x="653" y="353"/>
                  <a:pt x="652" y="357"/>
                  <a:pt x="641" y="372"/>
                </a:cubicBezTo>
                <a:cubicBezTo>
                  <a:pt x="640" y="378"/>
                  <a:pt x="640" y="383"/>
                  <a:pt x="634" y="386"/>
                </a:cubicBezTo>
                <a:cubicBezTo>
                  <a:pt x="628" y="383"/>
                  <a:pt x="621" y="381"/>
                  <a:pt x="614" y="380"/>
                </a:cubicBezTo>
                <a:cubicBezTo>
                  <a:pt x="610" y="384"/>
                  <a:pt x="607" y="386"/>
                  <a:pt x="600" y="387"/>
                </a:cubicBezTo>
                <a:cubicBezTo>
                  <a:pt x="591" y="392"/>
                  <a:pt x="585" y="382"/>
                  <a:pt x="576" y="380"/>
                </a:cubicBezTo>
                <a:cubicBezTo>
                  <a:pt x="556" y="381"/>
                  <a:pt x="541" y="372"/>
                  <a:pt x="534" y="389"/>
                </a:cubicBezTo>
                <a:cubicBezTo>
                  <a:pt x="533" y="400"/>
                  <a:pt x="531" y="404"/>
                  <a:pt x="526" y="414"/>
                </a:cubicBezTo>
                <a:cubicBezTo>
                  <a:pt x="525" y="429"/>
                  <a:pt x="524" y="430"/>
                  <a:pt x="522" y="441"/>
                </a:cubicBezTo>
                <a:cubicBezTo>
                  <a:pt x="521" y="448"/>
                  <a:pt x="524" y="453"/>
                  <a:pt x="526" y="458"/>
                </a:cubicBezTo>
                <a:cubicBezTo>
                  <a:pt x="528" y="463"/>
                  <a:pt x="531" y="465"/>
                  <a:pt x="533" y="470"/>
                </a:cubicBezTo>
                <a:cubicBezTo>
                  <a:pt x="534" y="476"/>
                  <a:pt x="536" y="482"/>
                  <a:pt x="539" y="488"/>
                </a:cubicBezTo>
                <a:cubicBezTo>
                  <a:pt x="535" y="503"/>
                  <a:pt x="519" y="497"/>
                  <a:pt x="505" y="496"/>
                </a:cubicBezTo>
                <a:cubicBezTo>
                  <a:pt x="486" y="486"/>
                  <a:pt x="486" y="487"/>
                  <a:pt x="459" y="485"/>
                </a:cubicBezTo>
                <a:cubicBezTo>
                  <a:pt x="453" y="484"/>
                  <a:pt x="450" y="482"/>
                  <a:pt x="446" y="479"/>
                </a:cubicBezTo>
                <a:cubicBezTo>
                  <a:pt x="442" y="473"/>
                  <a:pt x="441" y="472"/>
                  <a:pt x="434" y="475"/>
                </a:cubicBezTo>
                <a:cubicBezTo>
                  <a:pt x="430" y="479"/>
                  <a:pt x="427" y="484"/>
                  <a:pt x="422" y="488"/>
                </a:cubicBezTo>
                <a:cubicBezTo>
                  <a:pt x="422" y="490"/>
                  <a:pt x="422" y="498"/>
                  <a:pt x="418" y="500"/>
                </a:cubicBezTo>
                <a:cubicBezTo>
                  <a:pt x="414" y="502"/>
                  <a:pt x="404" y="503"/>
                  <a:pt x="404" y="503"/>
                </a:cubicBezTo>
                <a:cubicBezTo>
                  <a:pt x="388" y="482"/>
                  <a:pt x="416" y="475"/>
                  <a:pt x="389" y="479"/>
                </a:cubicBezTo>
                <a:cubicBezTo>
                  <a:pt x="382" y="475"/>
                  <a:pt x="378" y="480"/>
                  <a:pt x="365" y="480"/>
                </a:cubicBezTo>
                <a:cubicBezTo>
                  <a:pt x="352" y="480"/>
                  <a:pt x="323" y="473"/>
                  <a:pt x="311" y="481"/>
                </a:cubicBezTo>
                <a:cubicBezTo>
                  <a:pt x="309" y="507"/>
                  <a:pt x="305" y="513"/>
                  <a:pt x="291" y="531"/>
                </a:cubicBezTo>
                <a:cubicBezTo>
                  <a:pt x="271" y="530"/>
                  <a:pt x="279" y="527"/>
                  <a:pt x="265" y="519"/>
                </a:cubicBezTo>
                <a:cubicBezTo>
                  <a:pt x="260" y="511"/>
                  <a:pt x="257" y="503"/>
                  <a:pt x="252" y="496"/>
                </a:cubicBezTo>
                <a:cubicBezTo>
                  <a:pt x="234" y="497"/>
                  <a:pt x="226" y="493"/>
                  <a:pt x="220" y="508"/>
                </a:cubicBezTo>
                <a:cubicBezTo>
                  <a:pt x="219" y="516"/>
                  <a:pt x="220" y="521"/>
                  <a:pt x="217" y="528"/>
                </a:cubicBezTo>
                <a:cubicBezTo>
                  <a:pt x="215" y="539"/>
                  <a:pt x="205" y="537"/>
                  <a:pt x="194" y="536"/>
                </a:cubicBezTo>
                <a:cubicBezTo>
                  <a:pt x="189" y="533"/>
                  <a:pt x="185" y="531"/>
                  <a:pt x="179" y="530"/>
                </a:cubicBezTo>
                <a:cubicBezTo>
                  <a:pt x="170" y="525"/>
                  <a:pt x="160" y="532"/>
                  <a:pt x="154" y="522"/>
                </a:cubicBezTo>
                <a:cubicBezTo>
                  <a:pt x="158" y="497"/>
                  <a:pt x="161" y="470"/>
                  <a:pt x="152" y="445"/>
                </a:cubicBezTo>
                <a:cubicBezTo>
                  <a:pt x="150" y="431"/>
                  <a:pt x="140" y="411"/>
                  <a:pt x="157" y="402"/>
                </a:cubicBezTo>
                <a:cubicBezTo>
                  <a:pt x="161" y="396"/>
                  <a:pt x="160" y="393"/>
                  <a:pt x="154" y="389"/>
                </a:cubicBezTo>
                <a:cubicBezTo>
                  <a:pt x="151" y="384"/>
                  <a:pt x="137" y="372"/>
                  <a:pt x="131" y="368"/>
                </a:cubicBezTo>
                <a:cubicBezTo>
                  <a:pt x="127" y="349"/>
                  <a:pt x="94" y="355"/>
                  <a:pt x="84" y="354"/>
                </a:cubicBezTo>
                <a:cubicBezTo>
                  <a:pt x="74" y="340"/>
                  <a:pt x="79" y="314"/>
                  <a:pt x="78" y="302"/>
                </a:cubicBezTo>
                <a:cubicBezTo>
                  <a:pt x="77" y="291"/>
                  <a:pt x="54" y="279"/>
                  <a:pt x="47" y="273"/>
                </a:cubicBezTo>
                <a:cubicBezTo>
                  <a:pt x="48" y="262"/>
                  <a:pt x="49" y="261"/>
                  <a:pt x="53" y="252"/>
                </a:cubicBezTo>
                <a:cubicBezTo>
                  <a:pt x="54" y="230"/>
                  <a:pt x="54" y="241"/>
                  <a:pt x="62" y="228"/>
                </a:cubicBezTo>
                <a:cubicBezTo>
                  <a:pt x="63" y="220"/>
                  <a:pt x="64" y="216"/>
                  <a:pt x="57" y="212"/>
                </a:cubicBezTo>
                <a:cubicBezTo>
                  <a:pt x="52" y="206"/>
                  <a:pt x="47" y="202"/>
                  <a:pt x="40" y="200"/>
                </a:cubicBezTo>
                <a:cubicBezTo>
                  <a:pt x="35" y="196"/>
                  <a:pt x="31" y="195"/>
                  <a:pt x="28" y="188"/>
                </a:cubicBezTo>
                <a:cubicBezTo>
                  <a:pt x="27" y="183"/>
                  <a:pt x="22" y="138"/>
                  <a:pt x="25" y="159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76" name="Freeform 75"/>
          <p:cNvSpPr>
            <a:spLocks/>
          </p:cNvSpPr>
          <p:nvPr/>
        </p:nvSpPr>
        <p:spPr bwMode="auto">
          <a:xfrm>
            <a:off x="4398020" y="1152178"/>
            <a:ext cx="765175" cy="1422400"/>
          </a:xfrm>
          <a:custGeom>
            <a:avLst/>
            <a:gdLst>
              <a:gd name="T0" fmla="*/ 26 w 381"/>
              <a:gd name="T1" fmla="*/ 101 h 703"/>
              <a:gd name="T2" fmla="*/ 47 w 381"/>
              <a:gd name="T3" fmla="*/ 112 h 703"/>
              <a:gd name="T4" fmla="*/ 73 w 381"/>
              <a:gd name="T5" fmla="*/ 103 h 703"/>
              <a:gd name="T6" fmla="*/ 87 w 381"/>
              <a:gd name="T7" fmla="*/ 61 h 703"/>
              <a:gd name="T8" fmla="*/ 135 w 381"/>
              <a:gd name="T9" fmla="*/ 30 h 703"/>
              <a:gd name="T10" fmla="*/ 161 w 381"/>
              <a:gd name="T11" fmla="*/ 26 h 703"/>
              <a:gd name="T12" fmla="*/ 201 w 381"/>
              <a:gd name="T13" fmla="*/ 26 h 703"/>
              <a:gd name="T14" fmla="*/ 245 w 381"/>
              <a:gd name="T15" fmla="*/ 14 h 703"/>
              <a:gd name="T16" fmla="*/ 265 w 381"/>
              <a:gd name="T17" fmla="*/ 85 h 703"/>
              <a:gd name="T18" fmla="*/ 292 w 381"/>
              <a:gd name="T19" fmla="*/ 159 h 703"/>
              <a:gd name="T20" fmla="*/ 366 w 381"/>
              <a:gd name="T21" fmla="*/ 205 h 703"/>
              <a:gd name="T22" fmla="*/ 366 w 381"/>
              <a:gd name="T23" fmla="*/ 251 h 703"/>
              <a:gd name="T24" fmla="*/ 369 w 381"/>
              <a:gd name="T25" fmla="*/ 309 h 703"/>
              <a:gd name="T26" fmla="*/ 363 w 381"/>
              <a:gd name="T27" fmla="*/ 338 h 703"/>
              <a:gd name="T28" fmla="*/ 337 w 381"/>
              <a:gd name="T29" fmla="*/ 324 h 703"/>
              <a:gd name="T30" fmla="*/ 310 w 381"/>
              <a:gd name="T31" fmla="*/ 347 h 703"/>
              <a:gd name="T32" fmla="*/ 281 w 381"/>
              <a:gd name="T33" fmla="*/ 363 h 703"/>
              <a:gd name="T34" fmla="*/ 295 w 381"/>
              <a:gd name="T35" fmla="*/ 397 h 703"/>
              <a:gd name="T36" fmla="*/ 342 w 381"/>
              <a:gd name="T37" fmla="*/ 400 h 703"/>
              <a:gd name="T38" fmla="*/ 354 w 381"/>
              <a:gd name="T39" fmla="*/ 437 h 703"/>
              <a:gd name="T40" fmla="*/ 358 w 381"/>
              <a:gd name="T41" fmla="*/ 468 h 703"/>
              <a:gd name="T42" fmla="*/ 345 w 381"/>
              <a:gd name="T43" fmla="*/ 479 h 703"/>
              <a:gd name="T44" fmla="*/ 311 w 381"/>
              <a:gd name="T45" fmla="*/ 504 h 703"/>
              <a:gd name="T46" fmla="*/ 262 w 381"/>
              <a:gd name="T47" fmla="*/ 534 h 703"/>
              <a:gd name="T48" fmla="*/ 271 w 381"/>
              <a:gd name="T49" fmla="*/ 596 h 703"/>
              <a:gd name="T50" fmla="*/ 257 w 381"/>
              <a:gd name="T51" fmla="*/ 666 h 703"/>
              <a:gd name="T52" fmla="*/ 198 w 381"/>
              <a:gd name="T53" fmla="*/ 691 h 703"/>
              <a:gd name="T54" fmla="*/ 147 w 381"/>
              <a:gd name="T55" fmla="*/ 675 h 703"/>
              <a:gd name="T56" fmla="*/ 127 w 381"/>
              <a:gd name="T57" fmla="*/ 641 h 703"/>
              <a:gd name="T58" fmla="*/ 66 w 381"/>
              <a:gd name="T59" fmla="*/ 633 h 703"/>
              <a:gd name="T60" fmla="*/ 41 w 381"/>
              <a:gd name="T61" fmla="*/ 531 h 703"/>
              <a:gd name="T62" fmla="*/ 29 w 381"/>
              <a:gd name="T63" fmla="*/ 428 h 703"/>
              <a:gd name="T64" fmla="*/ 28 w 381"/>
              <a:gd name="T65" fmla="*/ 366 h 703"/>
              <a:gd name="T66" fmla="*/ 20 w 381"/>
              <a:gd name="T67" fmla="*/ 295 h 703"/>
              <a:gd name="T68" fmla="*/ 8 w 381"/>
              <a:gd name="T69" fmla="*/ 170 h 703"/>
              <a:gd name="T70" fmla="*/ 20 w 381"/>
              <a:gd name="T71" fmla="*/ 116 h 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81" h="703">
                <a:moveTo>
                  <a:pt x="14" y="125"/>
                </a:moveTo>
                <a:cubicBezTo>
                  <a:pt x="20" y="117"/>
                  <a:pt x="20" y="108"/>
                  <a:pt x="26" y="101"/>
                </a:cubicBezTo>
                <a:cubicBezTo>
                  <a:pt x="31" y="103"/>
                  <a:pt x="36" y="104"/>
                  <a:pt x="41" y="106"/>
                </a:cubicBezTo>
                <a:cubicBezTo>
                  <a:pt x="42" y="108"/>
                  <a:pt x="43" y="112"/>
                  <a:pt x="47" y="112"/>
                </a:cubicBezTo>
                <a:cubicBezTo>
                  <a:pt x="51" y="112"/>
                  <a:pt x="60" y="109"/>
                  <a:pt x="60" y="109"/>
                </a:cubicBezTo>
                <a:cubicBezTo>
                  <a:pt x="65" y="107"/>
                  <a:pt x="69" y="106"/>
                  <a:pt x="73" y="103"/>
                </a:cubicBezTo>
                <a:cubicBezTo>
                  <a:pt x="77" y="93"/>
                  <a:pt x="69" y="87"/>
                  <a:pt x="63" y="78"/>
                </a:cubicBezTo>
                <a:cubicBezTo>
                  <a:pt x="65" y="59"/>
                  <a:pt x="63" y="63"/>
                  <a:pt x="87" y="61"/>
                </a:cubicBezTo>
                <a:cubicBezTo>
                  <a:pt x="93" y="53"/>
                  <a:pt x="93" y="44"/>
                  <a:pt x="102" y="39"/>
                </a:cubicBezTo>
                <a:cubicBezTo>
                  <a:pt x="108" y="28"/>
                  <a:pt x="124" y="32"/>
                  <a:pt x="135" y="30"/>
                </a:cubicBezTo>
                <a:cubicBezTo>
                  <a:pt x="142" y="39"/>
                  <a:pt x="138" y="40"/>
                  <a:pt x="150" y="37"/>
                </a:cubicBezTo>
                <a:cubicBezTo>
                  <a:pt x="157" y="33"/>
                  <a:pt x="153" y="29"/>
                  <a:pt x="161" y="26"/>
                </a:cubicBezTo>
                <a:cubicBezTo>
                  <a:pt x="167" y="32"/>
                  <a:pt x="168" y="35"/>
                  <a:pt x="176" y="37"/>
                </a:cubicBezTo>
                <a:cubicBezTo>
                  <a:pt x="186" y="29"/>
                  <a:pt x="186" y="28"/>
                  <a:pt x="201" y="26"/>
                </a:cubicBezTo>
                <a:cubicBezTo>
                  <a:pt x="207" y="10"/>
                  <a:pt x="209" y="8"/>
                  <a:pt x="227" y="5"/>
                </a:cubicBezTo>
                <a:cubicBezTo>
                  <a:pt x="237" y="0"/>
                  <a:pt x="240" y="6"/>
                  <a:pt x="245" y="14"/>
                </a:cubicBezTo>
                <a:cubicBezTo>
                  <a:pt x="246" y="33"/>
                  <a:pt x="244" y="37"/>
                  <a:pt x="253" y="49"/>
                </a:cubicBezTo>
                <a:cubicBezTo>
                  <a:pt x="255" y="61"/>
                  <a:pt x="260" y="73"/>
                  <a:pt x="265" y="85"/>
                </a:cubicBezTo>
                <a:cubicBezTo>
                  <a:pt x="266" y="91"/>
                  <a:pt x="268" y="98"/>
                  <a:pt x="271" y="104"/>
                </a:cubicBezTo>
                <a:cubicBezTo>
                  <a:pt x="274" y="118"/>
                  <a:pt x="274" y="155"/>
                  <a:pt x="292" y="159"/>
                </a:cubicBezTo>
                <a:cubicBezTo>
                  <a:pt x="309" y="172"/>
                  <a:pt x="323" y="179"/>
                  <a:pt x="343" y="182"/>
                </a:cubicBezTo>
                <a:cubicBezTo>
                  <a:pt x="348" y="193"/>
                  <a:pt x="354" y="203"/>
                  <a:pt x="366" y="205"/>
                </a:cubicBezTo>
                <a:cubicBezTo>
                  <a:pt x="371" y="214"/>
                  <a:pt x="372" y="222"/>
                  <a:pt x="375" y="232"/>
                </a:cubicBezTo>
                <a:cubicBezTo>
                  <a:pt x="373" y="242"/>
                  <a:pt x="374" y="245"/>
                  <a:pt x="366" y="251"/>
                </a:cubicBezTo>
                <a:cubicBezTo>
                  <a:pt x="367" y="261"/>
                  <a:pt x="366" y="265"/>
                  <a:pt x="372" y="272"/>
                </a:cubicBezTo>
                <a:cubicBezTo>
                  <a:pt x="374" y="284"/>
                  <a:pt x="381" y="300"/>
                  <a:pt x="369" y="309"/>
                </a:cubicBezTo>
                <a:cubicBezTo>
                  <a:pt x="364" y="317"/>
                  <a:pt x="363" y="319"/>
                  <a:pt x="369" y="327"/>
                </a:cubicBezTo>
                <a:cubicBezTo>
                  <a:pt x="369" y="329"/>
                  <a:pt x="368" y="338"/>
                  <a:pt x="363" y="338"/>
                </a:cubicBezTo>
                <a:cubicBezTo>
                  <a:pt x="358" y="338"/>
                  <a:pt x="349" y="335"/>
                  <a:pt x="349" y="335"/>
                </a:cubicBezTo>
                <a:cubicBezTo>
                  <a:pt x="344" y="331"/>
                  <a:pt x="342" y="327"/>
                  <a:pt x="337" y="324"/>
                </a:cubicBezTo>
                <a:cubicBezTo>
                  <a:pt x="332" y="326"/>
                  <a:pt x="324" y="330"/>
                  <a:pt x="319" y="335"/>
                </a:cubicBezTo>
                <a:cubicBezTo>
                  <a:pt x="315" y="339"/>
                  <a:pt x="316" y="345"/>
                  <a:pt x="310" y="347"/>
                </a:cubicBezTo>
                <a:cubicBezTo>
                  <a:pt x="304" y="349"/>
                  <a:pt x="298" y="349"/>
                  <a:pt x="292" y="350"/>
                </a:cubicBezTo>
                <a:cubicBezTo>
                  <a:pt x="286" y="354"/>
                  <a:pt x="284" y="357"/>
                  <a:pt x="281" y="363"/>
                </a:cubicBezTo>
                <a:cubicBezTo>
                  <a:pt x="279" y="369"/>
                  <a:pt x="280" y="380"/>
                  <a:pt x="282" y="385"/>
                </a:cubicBezTo>
                <a:cubicBezTo>
                  <a:pt x="284" y="390"/>
                  <a:pt x="287" y="397"/>
                  <a:pt x="295" y="397"/>
                </a:cubicBezTo>
                <a:cubicBezTo>
                  <a:pt x="317" y="396"/>
                  <a:pt x="313" y="394"/>
                  <a:pt x="328" y="388"/>
                </a:cubicBezTo>
                <a:cubicBezTo>
                  <a:pt x="338" y="391"/>
                  <a:pt x="337" y="390"/>
                  <a:pt x="342" y="400"/>
                </a:cubicBezTo>
                <a:cubicBezTo>
                  <a:pt x="345" y="405"/>
                  <a:pt x="349" y="415"/>
                  <a:pt x="351" y="421"/>
                </a:cubicBezTo>
                <a:cubicBezTo>
                  <a:pt x="353" y="427"/>
                  <a:pt x="353" y="431"/>
                  <a:pt x="354" y="437"/>
                </a:cubicBezTo>
                <a:cubicBezTo>
                  <a:pt x="355" y="443"/>
                  <a:pt x="357" y="449"/>
                  <a:pt x="360" y="455"/>
                </a:cubicBezTo>
                <a:cubicBezTo>
                  <a:pt x="359" y="459"/>
                  <a:pt x="361" y="465"/>
                  <a:pt x="358" y="468"/>
                </a:cubicBezTo>
                <a:cubicBezTo>
                  <a:pt x="355" y="471"/>
                  <a:pt x="349" y="467"/>
                  <a:pt x="346" y="470"/>
                </a:cubicBezTo>
                <a:cubicBezTo>
                  <a:pt x="344" y="472"/>
                  <a:pt x="346" y="476"/>
                  <a:pt x="345" y="479"/>
                </a:cubicBezTo>
                <a:cubicBezTo>
                  <a:pt x="343" y="483"/>
                  <a:pt x="335" y="485"/>
                  <a:pt x="332" y="486"/>
                </a:cubicBezTo>
                <a:cubicBezTo>
                  <a:pt x="330" y="497"/>
                  <a:pt x="321" y="502"/>
                  <a:pt x="311" y="504"/>
                </a:cubicBezTo>
                <a:cubicBezTo>
                  <a:pt x="299" y="510"/>
                  <a:pt x="305" y="512"/>
                  <a:pt x="287" y="516"/>
                </a:cubicBezTo>
                <a:cubicBezTo>
                  <a:pt x="279" y="522"/>
                  <a:pt x="271" y="529"/>
                  <a:pt x="262" y="534"/>
                </a:cubicBezTo>
                <a:cubicBezTo>
                  <a:pt x="253" y="546"/>
                  <a:pt x="256" y="564"/>
                  <a:pt x="262" y="578"/>
                </a:cubicBezTo>
                <a:cubicBezTo>
                  <a:pt x="263" y="585"/>
                  <a:pt x="267" y="590"/>
                  <a:pt x="271" y="596"/>
                </a:cubicBezTo>
                <a:cubicBezTo>
                  <a:pt x="272" y="613"/>
                  <a:pt x="279" y="634"/>
                  <a:pt x="269" y="650"/>
                </a:cubicBezTo>
                <a:cubicBezTo>
                  <a:pt x="268" y="657"/>
                  <a:pt x="265" y="664"/>
                  <a:pt x="257" y="666"/>
                </a:cubicBezTo>
                <a:cubicBezTo>
                  <a:pt x="243" y="678"/>
                  <a:pt x="244" y="683"/>
                  <a:pt x="225" y="685"/>
                </a:cubicBezTo>
                <a:cubicBezTo>
                  <a:pt x="214" y="691"/>
                  <a:pt x="215" y="690"/>
                  <a:pt x="198" y="691"/>
                </a:cubicBezTo>
                <a:cubicBezTo>
                  <a:pt x="194" y="697"/>
                  <a:pt x="197" y="701"/>
                  <a:pt x="189" y="703"/>
                </a:cubicBezTo>
                <a:cubicBezTo>
                  <a:pt x="156" y="702"/>
                  <a:pt x="161" y="700"/>
                  <a:pt x="147" y="675"/>
                </a:cubicBezTo>
                <a:cubicBezTo>
                  <a:pt x="146" y="665"/>
                  <a:pt x="145" y="659"/>
                  <a:pt x="138" y="653"/>
                </a:cubicBezTo>
                <a:cubicBezTo>
                  <a:pt x="135" y="647"/>
                  <a:pt x="133" y="645"/>
                  <a:pt x="127" y="641"/>
                </a:cubicBezTo>
                <a:cubicBezTo>
                  <a:pt x="120" y="630"/>
                  <a:pt x="115" y="624"/>
                  <a:pt x="105" y="616"/>
                </a:cubicBezTo>
                <a:cubicBezTo>
                  <a:pt x="90" y="626"/>
                  <a:pt x="85" y="632"/>
                  <a:pt x="66" y="633"/>
                </a:cubicBezTo>
                <a:cubicBezTo>
                  <a:pt x="48" y="636"/>
                  <a:pt x="54" y="633"/>
                  <a:pt x="46" y="639"/>
                </a:cubicBezTo>
                <a:cubicBezTo>
                  <a:pt x="30" y="616"/>
                  <a:pt x="52" y="555"/>
                  <a:pt x="41" y="531"/>
                </a:cubicBezTo>
                <a:cubicBezTo>
                  <a:pt x="36" y="506"/>
                  <a:pt x="43" y="481"/>
                  <a:pt x="35" y="457"/>
                </a:cubicBezTo>
                <a:cubicBezTo>
                  <a:pt x="34" y="447"/>
                  <a:pt x="33" y="437"/>
                  <a:pt x="29" y="428"/>
                </a:cubicBezTo>
                <a:cubicBezTo>
                  <a:pt x="28" y="420"/>
                  <a:pt x="26" y="413"/>
                  <a:pt x="23" y="405"/>
                </a:cubicBezTo>
                <a:cubicBezTo>
                  <a:pt x="21" y="393"/>
                  <a:pt x="22" y="377"/>
                  <a:pt x="28" y="366"/>
                </a:cubicBezTo>
                <a:cubicBezTo>
                  <a:pt x="29" y="359"/>
                  <a:pt x="31" y="350"/>
                  <a:pt x="34" y="344"/>
                </a:cubicBezTo>
                <a:cubicBezTo>
                  <a:pt x="32" y="327"/>
                  <a:pt x="31" y="310"/>
                  <a:pt x="20" y="295"/>
                </a:cubicBezTo>
                <a:cubicBezTo>
                  <a:pt x="19" y="290"/>
                  <a:pt x="17" y="285"/>
                  <a:pt x="16" y="280"/>
                </a:cubicBezTo>
                <a:cubicBezTo>
                  <a:pt x="15" y="256"/>
                  <a:pt x="24" y="202"/>
                  <a:pt x="8" y="170"/>
                </a:cubicBezTo>
                <a:cubicBezTo>
                  <a:pt x="5" y="156"/>
                  <a:pt x="0" y="139"/>
                  <a:pt x="13" y="130"/>
                </a:cubicBezTo>
                <a:cubicBezTo>
                  <a:pt x="16" y="126"/>
                  <a:pt x="20" y="116"/>
                  <a:pt x="20" y="116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77" name="Freeform 76"/>
          <p:cNvSpPr>
            <a:spLocks/>
          </p:cNvSpPr>
          <p:nvPr/>
        </p:nvSpPr>
        <p:spPr bwMode="auto">
          <a:xfrm>
            <a:off x="5539432" y="1287115"/>
            <a:ext cx="900113" cy="1200150"/>
          </a:xfrm>
          <a:custGeom>
            <a:avLst/>
            <a:gdLst>
              <a:gd name="T0" fmla="*/ 13 w 452"/>
              <a:gd name="T1" fmla="*/ 42 h 582"/>
              <a:gd name="T2" fmla="*/ 64 w 452"/>
              <a:gd name="T3" fmla="*/ 32 h 582"/>
              <a:gd name="T4" fmla="*/ 99 w 452"/>
              <a:gd name="T5" fmla="*/ 44 h 582"/>
              <a:gd name="T6" fmla="*/ 121 w 452"/>
              <a:gd name="T7" fmla="*/ 14 h 582"/>
              <a:gd name="T8" fmla="*/ 150 w 452"/>
              <a:gd name="T9" fmla="*/ 5 h 582"/>
              <a:gd name="T10" fmla="*/ 195 w 452"/>
              <a:gd name="T11" fmla="*/ 48 h 582"/>
              <a:gd name="T12" fmla="*/ 267 w 452"/>
              <a:gd name="T13" fmla="*/ 50 h 582"/>
              <a:gd name="T14" fmla="*/ 279 w 452"/>
              <a:gd name="T15" fmla="*/ 107 h 582"/>
              <a:gd name="T16" fmla="*/ 321 w 452"/>
              <a:gd name="T17" fmla="*/ 143 h 582"/>
              <a:gd name="T18" fmla="*/ 361 w 452"/>
              <a:gd name="T19" fmla="*/ 174 h 582"/>
              <a:gd name="T20" fmla="*/ 381 w 452"/>
              <a:gd name="T21" fmla="*/ 231 h 582"/>
              <a:gd name="T22" fmla="*/ 408 w 452"/>
              <a:gd name="T23" fmla="*/ 279 h 582"/>
              <a:gd name="T24" fmla="*/ 438 w 452"/>
              <a:gd name="T25" fmla="*/ 297 h 582"/>
              <a:gd name="T26" fmla="*/ 450 w 452"/>
              <a:gd name="T27" fmla="*/ 356 h 582"/>
              <a:gd name="T28" fmla="*/ 445 w 452"/>
              <a:gd name="T29" fmla="*/ 363 h 582"/>
              <a:gd name="T30" fmla="*/ 435 w 452"/>
              <a:gd name="T31" fmla="*/ 386 h 582"/>
              <a:gd name="T32" fmla="*/ 430 w 452"/>
              <a:gd name="T33" fmla="*/ 390 h 582"/>
              <a:gd name="T34" fmla="*/ 432 w 452"/>
              <a:gd name="T35" fmla="*/ 434 h 582"/>
              <a:gd name="T36" fmla="*/ 423 w 452"/>
              <a:gd name="T37" fmla="*/ 467 h 582"/>
              <a:gd name="T38" fmla="*/ 417 w 452"/>
              <a:gd name="T39" fmla="*/ 528 h 582"/>
              <a:gd name="T40" fmla="*/ 414 w 452"/>
              <a:gd name="T41" fmla="*/ 576 h 582"/>
              <a:gd name="T42" fmla="*/ 312 w 452"/>
              <a:gd name="T43" fmla="*/ 579 h 582"/>
              <a:gd name="T44" fmla="*/ 195 w 452"/>
              <a:gd name="T45" fmla="*/ 572 h 582"/>
              <a:gd name="T46" fmla="*/ 145 w 452"/>
              <a:gd name="T47" fmla="*/ 567 h 582"/>
              <a:gd name="T48" fmla="*/ 114 w 452"/>
              <a:gd name="T49" fmla="*/ 441 h 582"/>
              <a:gd name="T50" fmla="*/ 114 w 452"/>
              <a:gd name="T51" fmla="*/ 404 h 582"/>
              <a:gd name="T52" fmla="*/ 94 w 452"/>
              <a:gd name="T53" fmla="*/ 380 h 582"/>
              <a:gd name="T54" fmla="*/ 96 w 452"/>
              <a:gd name="T55" fmla="*/ 351 h 582"/>
              <a:gd name="T56" fmla="*/ 73 w 452"/>
              <a:gd name="T57" fmla="*/ 300 h 582"/>
              <a:gd name="T58" fmla="*/ 31 w 452"/>
              <a:gd name="T59" fmla="*/ 245 h 582"/>
              <a:gd name="T60" fmla="*/ 6 w 452"/>
              <a:gd name="T61" fmla="*/ 201 h 582"/>
              <a:gd name="T62" fmla="*/ 42 w 452"/>
              <a:gd name="T63" fmla="*/ 180 h 582"/>
              <a:gd name="T64" fmla="*/ 31 w 452"/>
              <a:gd name="T65" fmla="*/ 140 h 582"/>
              <a:gd name="T66" fmla="*/ 51 w 452"/>
              <a:gd name="T67" fmla="*/ 119 h 582"/>
              <a:gd name="T68" fmla="*/ 15 w 452"/>
              <a:gd name="T69" fmla="*/ 57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52" h="582">
                <a:moveTo>
                  <a:pt x="15" y="57"/>
                </a:moveTo>
                <a:cubicBezTo>
                  <a:pt x="8" y="51"/>
                  <a:pt x="0" y="46"/>
                  <a:pt x="13" y="42"/>
                </a:cubicBezTo>
                <a:cubicBezTo>
                  <a:pt x="28" y="45"/>
                  <a:pt x="29" y="42"/>
                  <a:pt x="40" y="36"/>
                </a:cubicBezTo>
                <a:cubicBezTo>
                  <a:pt x="47" y="27"/>
                  <a:pt x="52" y="30"/>
                  <a:pt x="64" y="32"/>
                </a:cubicBezTo>
                <a:cubicBezTo>
                  <a:pt x="70" y="33"/>
                  <a:pt x="81" y="35"/>
                  <a:pt x="81" y="35"/>
                </a:cubicBezTo>
                <a:cubicBezTo>
                  <a:pt x="86" y="39"/>
                  <a:pt x="93" y="40"/>
                  <a:pt x="99" y="44"/>
                </a:cubicBezTo>
                <a:cubicBezTo>
                  <a:pt x="110" y="42"/>
                  <a:pt x="110" y="42"/>
                  <a:pt x="114" y="33"/>
                </a:cubicBezTo>
                <a:cubicBezTo>
                  <a:pt x="115" y="23"/>
                  <a:pt x="113" y="20"/>
                  <a:pt x="121" y="14"/>
                </a:cubicBezTo>
                <a:cubicBezTo>
                  <a:pt x="124" y="9"/>
                  <a:pt x="126" y="5"/>
                  <a:pt x="129" y="0"/>
                </a:cubicBezTo>
                <a:cubicBezTo>
                  <a:pt x="136" y="2"/>
                  <a:pt x="143" y="2"/>
                  <a:pt x="150" y="5"/>
                </a:cubicBezTo>
                <a:cubicBezTo>
                  <a:pt x="157" y="14"/>
                  <a:pt x="159" y="28"/>
                  <a:pt x="171" y="30"/>
                </a:cubicBezTo>
                <a:cubicBezTo>
                  <a:pt x="180" y="36"/>
                  <a:pt x="184" y="46"/>
                  <a:pt x="195" y="48"/>
                </a:cubicBezTo>
                <a:cubicBezTo>
                  <a:pt x="207" y="54"/>
                  <a:pt x="225" y="54"/>
                  <a:pt x="238" y="56"/>
                </a:cubicBezTo>
                <a:cubicBezTo>
                  <a:pt x="256" y="54"/>
                  <a:pt x="254" y="53"/>
                  <a:pt x="267" y="50"/>
                </a:cubicBezTo>
                <a:cubicBezTo>
                  <a:pt x="282" y="52"/>
                  <a:pt x="279" y="52"/>
                  <a:pt x="285" y="63"/>
                </a:cubicBezTo>
                <a:cubicBezTo>
                  <a:pt x="283" y="89"/>
                  <a:pt x="282" y="89"/>
                  <a:pt x="279" y="107"/>
                </a:cubicBezTo>
                <a:cubicBezTo>
                  <a:pt x="280" y="123"/>
                  <a:pt x="290" y="132"/>
                  <a:pt x="306" y="135"/>
                </a:cubicBezTo>
                <a:cubicBezTo>
                  <a:pt x="311" y="139"/>
                  <a:pt x="316" y="140"/>
                  <a:pt x="321" y="143"/>
                </a:cubicBezTo>
                <a:cubicBezTo>
                  <a:pt x="324" y="147"/>
                  <a:pt x="327" y="152"/>
                  <a:pt x="330" y="156"/>
                </a:cubicBezTo>
                <a:cubicBezTo>
                  <a:pt x="333" y="170"/>
                  <a:pt x="349" y="172"/>
                  <a:pt x="361" y="174"/>
                </a:cubicBezTo>
                <a:cubicBezTo>
                  <a:pt x="364" y="181"/>
                  <a:pt x="363" y="186"/>
                  <a:pt x="358" y="192"/>
                </a:cubicBezTo>
                <a:cubicBezTo>
                  <a:pt x="355" y="205"/>
                  <a:pt x="367" y="228"/>
                  <a:pt x="381" y="231"/>
                </a:cubicBezTo>
                <a:cubicBezTo>
                  <a:pt x="389" y="237"/>
                  <a:pt x="387" y="255"/>
                  <a:pt x="393" y="266"/>
                </a:cubicBezTo>
                <a:cubicBezTo>
                  <a:pt x="394" y="274"/>
                  <a:pt x="400" y="277"/>
                  <a:pt x="408" y="279"/>
                </a:cubicBezTo>
                <a:cubicBezTo>
                  <a:pt x="413" y="281"/>
                  <a:pt x="421" y="288"/>
                  <a:pt x="421" y="288"/>
                </a:cubicBezTo>
                <a:cubicBezTo>
                  <a:pt x="424" y="295"/>
                  <a:pt x="431" y="296"/>
                  <a:pt x="438" y="297"/>
                </a:cubicBezTo>
                <a:cubicBezTo>
                  <a:pt x="452" y="304"/>
                  <a:pt x="448" y="301"/>
                  <a:pt x="444" y="320"/>
                </a:cubicBezTo>
                <a:cubicBezTo>
                  <a:pt x="445" y="352"/>
                  <a:pt x="443" y="339"/>
                  <a:pt x="450" y="356"/>
                </a:cubicBezTo>
                <a:cubicBezTo>
                  <a:pt x="450" y="358"/>
                  <a:pt x="452" y="360"/>
                  <a:pt x="451" y="362"/>
                </a:cubicBezTo>
                <a:cubicBezTo>
                  <a:pt x="450" y="364"/>
                  <a:pt x="447" y="362"/>
                  <a:pt x="445" y="363"/>
                </a:cubicBezTo>
                <a:cubicBezTo>
                  <a:pt x="442" y="365"/>
                  <a:pt x="438" y="374"/>
                  <a:pt x="436" y="377"/>
                </a:cubicBezTo>
                <a:cubicBezTo>
                  <a:pt x="436" y="380"/>
                  <a:pt x="437" y="384"/>
                  <a:pt x="435" y="386"/>
                </a:cubicBezTo>
                <a:cubicBezTo>
                  <a:pt x="434" y="387"/>
                  <a:pt x="435" y="381"/>
                  <a:pt x="433" y="381"/>
                </a:cubicBezTo>
                <a:cubicBezTo>
                  <a:pt x="430" y="381"/>
                  <a:pt x="431" y="387"/>
                  <a:pt x="430" y="390"/>
                </a:cubicBezTo>
                <a:cubicBezTo>
                  <a:pt x="429" y="402"/>
                  <a:pt x="427" y="414"/>
                  <a:pt x="421" y="425"/>
                </a:cubicBezTo>
                <a:cubicBezTo>
                  <a:pt x="424" y="430"/>
                  <a:pt x="426" y="432"/>
                  <a:pt x="432" y="434"/>
                </a:cubicBezTo>
                <a:cubicBezTo>
                  <a:pt x="437" y="440"/>
                  <a:pt x="437" y="448"/>
                  <a:pt x="429" y="452"/>
                </a:cubicBezTo>
                <a:cubicBezTo>
                  <a:pt x="425" y="457"/>
                  <a:pt x="424" y="461"/>
                  <a:pt x="423" y="467"/>
                </a:cubicBezTo>
                <a:cubicBezTo>
                  <a:pt x="424" y="480"/>
                  <a:pt x="431" y="494"/>
                  <a:pt x="415" y="500"/>
                </a:cubicBezTo>
                <a:cubicBezTo>
                  <a:pt x="413" y="509"/>
                  <a:pt x="413" y="519"/>
                  <a:pt x="417" y="528"/>
                </a:cubicBezTo>
                <a:cubicBezTo>
                  <a:pt x="419" y="538"/>
                  <a:pt x="422" y="546"/>
                  <a:pt x="415" y="555"/>
                </a:cubicBezTo>
                <a:cubicBezTo>
                  <a:pt x="415" y="562"/>
                  <a:pt x="419" y="571"/>
                  <a:pt x="414" y="576"/>
                </a:cubicBezTo>
                <a:cubicBezTo>
                  <a:pt x="408" y="581"/>
                  <a:pt x="399" y="578"/>
                  <a:pt x="391" y="578"/>
                </a:cubicBezTo>
                <a:cubicBezTo>
                  <a:pt x="365" y="579"/>
                  <a:pt x="338" y="579"/>
                  <a:pt x="312" y="579"/>
                </a:cubicBezTo>
                <a:cubicBezTo>
                  <a:pt x="282" y="576"/>
                  <a:pt x="285" y="573"/>
                  <a:pt x="240" y="572"/>
                </a:cubicBezTo>
                <a:cubicBezTo>
                  <a:pt x="225" y="567"/>
                  <a:pt x="211" y="571"/>
                  <a:pt x="195" y="572"/>
                </a:cubicBezTo>
                <a:cubicBezTo>
                  <a:pt x="191" y="578"/>
                  <a:pt x="188" y="581"/>
                  <a:pt x="181" y="582"/>
                </a:cubicBezTo>
                <a:cubicBezTo>
                  <a:pt x="165" y="581"/>
                  <a:pt x="158" y="575"/>
                  <a:pt x="145" y="567"/>
                </a:cubicBezTo>
                <a:cubicBezTo>
                  <a:pt x="125" y="540"/>
                  <a:pt x="155" y="504"/>
                  <a:pt x="123" y="480"/>
                </a:cubicBezTo>
                <a:cubicBezTo>
                  <a:pt x="125" y="466"/>
                  <a:pt x="126" y="450"/>
                  <a:pt x="114" y="441"/>
                </a:cubicBezTo>
                <a:cubicBezTo>
                  <a:pt x="112" y="436"/>
                  <a:pt x="111" y="432"/>
                  <a:pt x="108" y="428"/>
                </a:cubicBezTo>
                <a:cubicBezTo>
                  <a:pt x="109" y="414"/>
                  <a:pt x="109" y="414"/>
                  <a:pt x="114" y="404"/>
                </a:cubicBezTo>
                <a:cubicBezTo>
                  <a:pt x="116" y="396"/>
                  <a:pt x="109" y="391"/>
                  <a:pt x="103" y="387"/>
                </a:cubicBezTo>
                <a:cubicBezTo>
                  <a:pt x="100" y="385"/>
                  <a:pt x="94" y="380"/>
                  <a:pt x="94" y="380"/>
                </a:cubicBezTo>
                <a:cubicBezTo>
                  <a:pt x="89" y="372"/>
                  <a:pt x="83" y="367"/>
                  <a:pt x="79" y="359"/>
                </a:cubicBezTo>
                <a:cubicBezTo>
                  <a:pt x="83" y="352"/>
                  <a:pt x="87" y="353"/>
                  <a:pt x="96" y="351"/>
                </a:cubicBezTo>
                <a:cubicBezTo>
                  <a:pt x="99" y="349"/>
                  <a:pt x="103" y="347"/>
                  <a:pt x="103" y="342"/>
                </a:cubicBezTo>
                <a:cubicBezTo>
                  <a:pt x="105" y="303"/>
                  <a:pt x="105" y="304"/>
                  <a:pt x="73" y="300"/>
                </a:cubicBezTo>
                <a:cubicBezTo>
                  <a:pt x="64" y="288"/>
                  <a:pt x="71" y="267"/>
                  <a:pt x="52" y="263"/>
                </a:cubicBezTo>
                <a:cubicBezTo>
                  <a:pt x="45" y="257"/>
                  <a:pt x="39" y="250"/>
                  <a:pt x="31" y="245"/>
                </a:cubicBezTo>
                <a:cubicBezTo>
                  <a:pt x="28" y="229"/>
                  <a:pt x="30" y="220"/>
                  <a:pt x="15" y="213"/>
                </a:cubicBezTo>
                <a:cubicBezTo>
                  <a:pt x="11" y="208"/>
                  <a:pt x="7" y="208"/>
                  <a:pt x="6" y="201"/>
                </a:cubicBezTo>
                <a:cubicBezTo>
                  <a:pt x="12" y="193"/>
                  <a:pt x="17" y="187"/>
                  <a:pt x="27" y="185"/>
                </a:cubicBezTo>
                <a:cubicBezTo>
                  <a:pt x="32" y="183"/>
                  <a:pt x="37" y="182"/>
                  <a:pt x="42" y="180"/>
                </a:cubicBezTo>
                <a:cubicBezTo>
                  <a:pt x="47" y="177"/>
                  <a:pt x="51" y="175"/>
                  <a:pt x="54" y="170"/>
                </a:cubicBezTo>
                <a:cubicBezTo>
                  <a:pt x="51" y="153"/>
                  <a:pt x="45" y="148"/>
                  <a:pt x="31" y="140"/>
                </a:cubicBezTo>
                <a:cubicBezTo>
                  <a:pt x="34" y="133"/>
                  <a:pt x="37" y="135"/>
                  <a:pt x="43" y="132"/>
                </a:cubicBezTo>
                <a:cubicBezTo>
                  <a:pt x="46" y="128"/>
                  <a:pt x="49" y="124"/>
                  <a:pt x="51" y="119"/>
                </a:cubicBezTo>
                <a:cubicBezTo>
                  <a:pt x="49" y="95"/>
                  <a:pt x="45" y="86"/>
                  <a:pt x="25" y="74"/>
                </a:cubicBezTo>
                <a:cubicBezTo>
                  <a:pt x="23" y="70"/>
                  <a:pt x="3" y="47"/>
                  <a:pt x="15" y="5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78" name="Freeform 77"/>
          <p:cNvSpPr>
            <a:spLocks/>
          </p:cNvSpPr>
          <p:nvPr/>
        </p:nvSpPr>
        <p:spPr bwMode="auto">
          <a:xfrm>
            <a:off x="4901257" y="980728"/>
            <a:ext cx="858838" cy="1303337"/>
          </a:xfrm>
          <a:custGeom>
            <a:avLst/>
            <a:gdLst>
              <a:gd name="T0" fmla="*/ 47 w 427"/>
              <a:gd name="T1" fmla="*/ 72 h 644"/>
              <a:gd name="T2" fmla="*/ 95 w 427"/>
              <a:gd name="T3" fmla="*/ 36 h 644"/>
              <a:gd name="T4" fmla="*/ 154 w 427"/>
              <a:gd name="T5" fmla="*/ 11 h 644"/>
              <a:gd name="T6" fmla="*/ 184 w 427"/>
              <a:gd name="T7" fmla="*/ 6 h 644"/>
              <a:gd name="T8" fmla="*/ 208 w 427"/>
              <a:gd name="T9" fmla="*/ 45 h 644"/>
              <a:gd name="T10" fmla="*/ 241 w 427"/>
              <a:gd name="T11" fmla="*/ 57 h 644"/>
              <a:gd name="T12" fmla="*/ 256 w 427"/>
              <a:gd name="T13" fmla="*/ 11 h 644"/>
              <a:gd name="T14" fmla="*/ 311 w 427"/>
              <a:gd name="T15" fmla="*/ 73 h 644"/>
              <a:gd name="T16" fmla="*/ 374 w 427"/>
              <a:gd name="T17" fmla="*/ 122 h 644"/>
              <a:gd name="T18" fmla="*/ 400 w 427"/>
              <a:gd name="T19" fmla="*/ 140 h 644"/>
              <a:gd name="T20" fmla="*/ 412 w 427"/>
              <a:gd name="T21" fmla="*/ 189 h 644"/>
              <a:gd name="T22" fmla="*/ 345 w 427"/>
              <a:gd name="T23" fmla="*/ 183 h 644"/>
              <a:gd name="T24" fmla="*/ 324 w 427"/>
              <a:gd name="T25" fmla="*/ 211 h 644"/>
              <a:gd name="T26" fmla="*/ 351 w 427"/>
              <a:gd name="T27" fmla="*/ 235 h 644"/>
              <a:gd name="T28" fmla="*/ 350 w 427"/>
              <a:gd name="T29" fmla="*/ 299 h 644"/>
              <a:gd name="T30" fmla="*/ 330 w 427"/>
              <a:gd name="T31" fmla="*/ 339 h 644"/>
              <a:gd name="T32" fmla="*/ 317 w 427"/>
              <a:gd name="T33" fmla="*/ 353 h 644"/>
              <a:gd name="T34" fmla="*/ 335 w 427"/>
              <a:gd name="T35" fmla="*/ 380 h 644"/>
              <a:gd name="T36" fmla="*/ 365 w 427"/>
              <a:gd name="T37" fmla="*/ 414 h 644"/>
              <a:gd name="T38" fmla="*/ 403 w 427"/>
              <a:gd name="T39" fmla="*/ 454 h 644"/>
              <a:gd name="T40" fmla="*/ 392 w 427"/>
              <a:gd name="T41" fmla="*/ 507 h 644"/>
              <a:gd name="T42" fmla="*/ 416 w 427"/>
              <a:gd name="T43" fmla="*/ 546 h 644"/>
              <a:gd name="T44" fmla="*/ 380 w 427"/>
              <a:gd name="T45" fmla="*/ 570 h 644"/>
              <a:gd name="T46" fmla="*/ 338 w 427"/>
              <a:gd name="T47" fmla="*/ 576 h 644"/>
              <a:gd name="T48" fmla="*/ 292 w 427"/>
              <a:gd name="T49" fmla="*/ 585 h 644"/>
              <a:gd name="T50" fmla="*/ 268 w 427"/>
              <a:gd name="T51" fmla="*/ 640 h 644"/>
              <a:gd name="T52" fmla="*/ 220 w 427"/>
              <a:gd name="T53" fmla="*/ 625 h 644"/>
              <a:gd name="T54" fmla="*/ 188 w 427"/>
              <a:gd name="T55" fmla="*/ 609 h 644"/>
              <a:gd name="T56" fmla="*/ 161 w 427"/>
              <a:gd name="T57" fmla="*/ 586 h 644"/>
              <a:gd name="T58" fmla="*/ 133 w 427"/>
              <a:gd name="T59" fmla="*/ 538 h 644"/>
              <a:gd name="T60" fmla="*/ 111 w 427"/>
              <a:gd name="T61" fmla="*/ 506 h 644"/>
              <a:gd name="T62" fmla="*/ 102 w 427"/>
              <a:gd name="T63" fmla="*/ 487 h 644"/>
              <a:gd name="T64" fmla="*/ 63 w 427"/>
              <a:gd name="T65" fmla="*/ 476 h 644"/>
              <a:gd name="T66" fmla="*/ 40 w 427"/>
              <a:gd name="T67" fmla="*/ 458 h 644"/>
              <a:gd name="T68" fmla="*/ 68 w 427"/>
              <a:gd name="T69" fmla="*/ 432 h 644"/>
              <a:gd name="T70" fmla="*/ 101 w 427"/>
              <a:gd name="T71" fmla="*/ 411 h 644"/>
              <a:gd name="T72" fmla="*/ 128 w 427"/>
              <a:gd name="T73" fmla="*/ 399 h 644"/>
              <a:gd name="T74" fmla="*/ 123 w 427"/>
              <a:gd name="T75" fmla="*/ 351 h 644"/>
              <a:gd name="T76" fmla="*/ 128 w 427"/>
              <a:gd name="T77" fmla="*/ 299 h 644"/>
              <a:gd name="T78" fmla="*/ 108 w 427"/>
              <a:gd name="T79" fmla="*/ 277 h 644"/>
              <a:gd name="T80" fmla="*/ 59 w 427"/>
              <a:gd name="T81" fmla="*/ 249 h 644"/>
              <a:gd name="T82" fmla="*/ 37 w 427"/>
              <a:gd name="T83" fmla="*/ 229 h 644"/>
              <a:gd name="T84" fmla="*/ 25 w 427"/>
              <a:gd name="T85" fmla="*/ 167 h 644"/>
              <a:gd name="T86" fmla="*/ 13 w 427"/>
              <a:gd name="T87" fmla="*/ 131 h 644"/>
              <a:gd name="T88" fmla="*/ 0 w 427"/>
              <a:gd name="T89" fmla="*/ 89 h 644"/>
              <a:gd name="T90" fmla="*/ 42 w 427"/>
              <a:gd name="T91" fmla="*/ 72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27" h="644">
                <a:moveTo>
                  <a:pt x="28" y="81"/>
                </a:moveTo>
                <a:cubicBezTo>
                  <a:pt x="34" y="78"/>
                  <a:pt x="41" y="73"/>
                  <a:pt x="47" y="72"/>
                </a:cubicBezTo>
                <a:cubicBezTo>
                  <a:pt x="60" y="66"/>
                  <a:pt x="60" y="48"/>
                  <a:pt x="77" y="45"/>
                </a:cubicBezTo>
                <a:cubicBezTo>
                  <a:pt x="83" y="42"/>
                  <a:pt x="88" y="37"/>
                  <a:pt x="95" y="36"/>
                </a:cubicBezTo>
                <a:cubicBezTo>
                  <a:pt x="107" y="30"/>
                  <a:pt x="123" y="32"/>
                  <a:pt x="136" y="30"/>
                </a:cubicBezTo>
                <a:cubicBezTo>
                  <a:pt x="146" y="24"/>
                  <a:pt x="145" y="17"/>
                  <a:pt x="154" y="11"/>
                </a:cubicBezTo>
                <a:cubicBezTo>
                  <a:pt x="155" y="4"/>
                  <a:pt x="160" y="3"/>
                  <a:pt x="166" y="0"/>
                </a:cubicBezTo>
                <a:cubicBezTo>
                  <a:pt x="173" y="2"/>
                  <a:pt x="177" y="5"/>
                  <a:pt x="184" y="6"/>
                </a:cubicBezTo>
                <a:cubicBezTo>
                  <a:pt x="189" y="15"/>
                  <a:pt x="190" y="23"/>
                  <a:pt x="199" y="31"/>
                </a:cubicBezTo>
                <a:cubicBezTo>
                  <a:pt x="200" y="38"/>
                  <a:pt x="205" y="38"/>
                  <a:pt x="208" y="45"/>
                </a:cubicBezTo>
                <a:cubicBezTo>
                  <a:pt x="209" y="54"/>
                  <a:pt x="211" y="53"/>
                  <a:pt x="217" y="58"/>
                </a:cubicBezTo>
                <a:cubicBezTo>
                  <a:pt x="225" y="57"/>
                  <a:pt x="233" y="58"/>
                  <a:pt x="241" y="57"/>
                </a:cubicBezTo>
                <a:cubicBezTo>
                  <a:pt x="245" y="50"/>
                  <a:pt x="243" y="47"/>
                  <a:pt x="241" y="40"/>
                </a:cubicBezTo>
                <a:cubicBezTo>
                  <a:pt x="243" y="14"/>
                  <a:pt x="236" y="7"/>
                  <a:pt x="256" y="11"/>
                </a:cubicBezTo>
                <a:cubicBezTo>
                  <a:pt x="262" y="24"/>
                  <a:pt x="276" y="43"/>
                  <a:pt x="291" y="46"/>
                </a:cubicBezTo>
                <a:cubicBezTo>
                  <a:pt x="301" y="54"/>
                  <a:pt x="296" y="70"/>
                  <a:pt x="311" y="73"/>
                </a:cubicBezTo>
                <a:cubicBezTo>
                  <a:pt x="325" y="97"/>
                  <a:pt x="344" y="91"/>
                  <a:pt x="371" y="92"/>
                </a:cubicBezTo>
                <a:cubicBezTo>
                  <a:pt x="370" y="100"/>
                  <a:pt x="363" y="120"/>
                  <a:pt x="374" y="122"/>
                </a:cubicBezTo>
                <a:cubicBezTo>
                  <a:pt x="379" y="125"/>
                  <a:pt x="384" y="125"/>
                  <a:pt x="388" y="128"/>
                </a:cubicBezTo>
                <a:cubicBezTo>
                  <a:pt x="389" y="139"/>
                  <a:pt x="390" y="138"/>
                  <a:pt x="400" y="140"/>
                </a:cubicBezTo>
                <a:cubicBezTo>
                  <a:pt x="405" y="147"/>
                  <a:pt x="411" y="148"/>
                  <a:pt x="418" y="152"/>
                </a:cubicBezTo>
                <a:cubicBezTo>
                  <a:pt x="427" y="164"/>
                  <a:pt x="423" y="181"/>
                  <a:pt x="412" y="189"/>
                </a:cubicBezTo>
                <a:cubicBezTo>
                  <a:pt x="398" y="187"/>
                  <a:pt x="394" y="180"/>
                  <a:pt x="380" y="179"/>
                </a:cubicBezTo>
                <a:cubicBezTo>
                  <a:pt x="367" y="174"/>
                  <a:pt x="357" y="181"/>
                  <a:pt x="345" y="183"/>
                </a:cubicBezTo>
                <a:cubicBezTo>
                  <a:pt x="335" y="188"/>
                  <a:pt x="325" y="183"/>
                  <a:pt x="315" y="189"/>
                </a:cubicBezTo>
                <a:cubicBezTo>
                  <a:pt x="317" y="196"/>
                  <a:pt x="320" y="204"/>
                  <a:pt x="324" y="211"/>
                </a:cubicBezTo>
                <a:cubicBezTo>
                  <a:pt x="327" y="219"/>
                  <a:pt x="327" y="222"/>
                  <a:pt x="335" y="223"/>
                </a:cubicBezTo>
                <a:cubicBezTo>
                  <a:pt x="341" y="227"/>
                  <a:pt x="346" y="229"/>
                  <a:pt x="351" y="235"/>
                </a:cubicBezTo>
                <a:cubicBezTo>
                  <a:pt x="354" y="251"/>
                  <a:pt x="360" y="272"/>
                  <a:pt x="344" y="280"/>
                </a:cubicBezTo>
                <a:cubicBezTo>
                  <a:pt x="341" y="287"/>
                  <a:pt x="342" y="297"/>
                  <a:pt x="350" y="299"/>
                </a:cubicBezTo>
                <a:cubicBezTo>
                  <a:pt x="368" y="308"/>
                  <a:pt x="354" y="335"/>
                  <a:pt x="339" y="338"/>
                </a:cubicBezTo>
                <a:cubicBezTo>
                  <a:pt x="336" y="339"/>
                  <a:pt x="333" y="339"/>
                  <a:pt x="330" y="339"/>
                </a:cubicBezTo>
                <a:cubicBezTo>
                  <a:pt x="327" y="340"/>
                  <a:pt x="324" y="340"/>
                  <a:pt x="321" y="341"/>
                </a:cubicBezTo>
                <a:cubicBezTo>
                  <a:pt x="315" y="345"/>
                  <a:pt x="314" y="346"/>
                  <a:pt x="317" y="353"/>
                </a:cubicBezTo>
                <a:cubicBezTo>
                  <a:pt x="318" y="361"/>
                  <a:pt x="320" y="362"/>
                  <a:pt x="326" y="368"/>
                </a:cubicBezTo>
                <a:cubicBezTo>
                  <a:pt x="328" y="377"/>
                  <a:pt x="330" y="372"/>
                  <a:pt x="335" y="380"/>
                </a:cubicBezTo>
                <a:cubicBezTo>
                  <a:pt x="336" y="395"/>
                  <a:pt x="335" y="394"/>
                  <a:pt x="345" y="399"/>
                </a:cubicBezTo>
                <a:cubicBezTo>
                  <a:pt x="348" y="405"/>
                  <a:pt x="358" y="410"/>
                  <a:pt x="365" y="414"/>
                </a:cubicBezTo>
                <a:cubicBezTo>
                  <a:pt x="368" y="418"/>
                  <a:pt x="369" y="422"/>
                  <a:pt x="371" y="427"/>
                </a:cubicBezTo>
                <a:cubicBezTo>
                  <a:pt x="376" y="452"/>
                  <a:pt x="384" y="447"/>
                  <a:pt x="403" y="454"/>
                </a:cubicBezTo>
                <a:cubicBezTo>
                  <a:pt x="408" y="460"/>
                  <a:pt x="409" y="476"/>
                  <a:pt x="409" y="476"/>
                </a:cubicBezTo>
                <a:cubicBezTo>
                  <a:pt x="407" y="503"/>
                  <a:pt x="411" y="503"/>
                  <a:pt x="392" y="507"/>
                </a:cubicBezTo>
                <a:cubicBezTo>
                  <a:pt x="388" y="514"/>
                  <a:pt x="388" y="518"/>
                  <a:pt x="397" y="519"/>
                </a:cubicBezTo>
                <a:cubicBezTo>
                  <a:pt x="399" y="531"/>
                  <a:pt x="403" y="544"/>
                  <a:pt x="416" y="546"/>
                </a:cubicBezTo>
                <a:cubicBezTo>
                  <a:pt x="425" y="550"/>
                  <a:pt x="424" y="563"/>
                  <a:pt x="415" y="567"/>
                </a:cubicBezTo>
                <a:cubicBezTo>
                  <a:pt x="404" y="572"/>
                  <a:pt x="391" y="569"/>
                  <a:pt x="380" y="570"/>
                </a:cubicBezTo>
                <a:cubicBezTo>
                  <a:pt x="370" y="572"/>
                  <a:pt x="368" y="584"/>
                  <a:pt x="354" y="586"/>
                </a:cubicBezTo>
                <a:cubicBezTo>
                  <a:pt x="347" y="590"/>
                  <a:pt x="344" y="580"/>
                  <a:pt x="338" y="576"/>
                </a:cubicBezTo>
                <a:cubicBezTo>
                  <a:pt x="317" y="578"/>
                  <a:pt x="326" y="586"/>
                  <a:pt x="309" y="589"/>
                </a:cubicBezTo>
                <a:cubicBezTo>
                  <a:pt x="301" y="583"/>
                  <a:pt x="301" y="583"/>
                  <a:pt x="292" y="585"/>
                </a:cubicBezTo>
                <a:cubicBezTo>
                  <a:pt x="276" y="597"/>
                  <a:pt x="297" y="627"/>
                  <a:pt x="280" y="637"/>
                </a:cubicBezTo>
                <a:cubicBezTo>
                  <a:pt x="276" y="643"/>
                  <a:pt x="275" y="644"/>
                  <a:pt x="268" y="640"/>
                </a:cubicBezTo>
                <a:cubicBezTo>
                  <a:pt x="262" y="632"/>
                  <a:pt x="261" y="630"/>
                  <a:pt x="252" y="626"/>
                </a:cubicBezTo>
                <a:cubicBezTo>
                  <a:pt x="240" y="630"/>
                  <a:pt x="234" y="626"/>
                  <a:pt x="220" y="625"/>
                </a:cubicBezTo>
                <a:cubicBezTo>
                  <a:pt x="217" y="623"/>
                  <a:pt x="214" y="613"/>
                  <a:pt x="211" y="612"/>
                </a:cubicBezTo>
                <a:cubicBezTo>
                  <a:pt x="204" y="610"/>
                  <a:pt x="196" y="611"/>
                  <a:pt x="188" y="609"/>
                </a:cubicBezTo>
                <a:cubicBezTo>
                  <a:pt x="183" y="606"/>
                  <a:pt x="179" y="604"/>
                  <a:pt x="173" y="603"/>
                </a:cubicBezTo>
                <a:cubicBezTo>
                  <a:pt x="169" y="597"/>
                  <a:pt x="165" y="592"/>
                  <a:pt x="161" y="586"/>
                </a:cubicBezTo>
                <a:cubicBezTo>
                  <a:pt x="159" y="572"/>
                  <a:pt x="166" y="554"/>
                  <a:pt x="154" y="545"/>
                </a:cubicBezTo>
                <a:cubicBezTo>
                  <a:pt x="150" y="537"/>
                  <a:pt x="139" y="539"/>
                  <a:pt x="133" y="538"/>
                </a:cubicBezTo>
                <a:cubicBezTo>
                  <a:pt x="127" y="537"/>
                  <a:pt x="121" y="541"/>
                  <a:pt x="117" y="536"/>
                </a:cubicBezTo>
                <a:cubicBezTo>
                  <a:pt x="111" y="526"/>
                  <a:pt x="116" y="516"/>
                  <a:pt x="111" y="506"/>
                </a:cubicBezTo>
                <a:cubicBezTo>
                  <a:pt x="110" y="500"/>
                  <a:pt x="107" y="496"/>
                  <a:pt x="106" y="493"/>
                </a:cubicBezTo>
                <a:cubicBezTo>
                  <a:pt x="105" y="490"/>
                  <a:pt x="104" y="491"/>
                  <a:pt x="102" y="487"/>
                </a:cubicBezTo>
                <a:cubicBezTo>
                  <a:pt x="101" y="481"/>
                  <a:pt x="97" y="474"/>
                  <a:pt x="92" y="470"/>
                </a:cubicBezTo>
                <a:cubicBezTo>
                  <a:pt x="85" y="468"/>
                  <a:pt x="70" y="476"/>
                  <a:pt x="63" y="476"/>
                </a:cubicBezTo>
                <a:cubicBezTo>
                  <a:pt x="56" y="476"/>
                  <a:pt x="51" y="475"/>
                  <a:pt x="47" y="472"/>
                </a:cubicBezTo>
                <a:cubicBezTo>
                  <a:pt x="44" y="467"/>
                  <a:pt x="42" y="463"/>
                  <a:pt x="40" y="458"/>
                </a:cubicBezTo>
                <a:cubicBezTo>
                  <a:pt x="39" y="451"/>
                  <a:pt x="36" y="444"/>
                  <a:pt x="44" y="442"/>
                </a:cubicBezTo>
                <a:cubicBezTo>
                  <a:pt x="52" y="437"/>
                  <a:pt x="60" y="433"/>
                  <a:pt x="68" y="432"/>
                </a:cubicBezTo>
                <a:cubicBezTo>
                  <a:pt x="74" y="429"/>
                  <a:pt x="75" y="422"/>
                  <a:pt x="81" y="417"/>
                </a:cubicBezTo>
                <a:cubicBezTo>
                  <a:pt x="87" y="407"/>
                  <a:pt x="89" y="409"/>
                  <a:pt x="101" y="411"/>
                </a:cubicBezTo>
                <a:cubicBezTo>
                  <a:pt x="103" y="426"/>
                  <a:pt x="115" y="419"/>
                  <a:pt x="128" y="418"/>
                </a:cubicBezTo>
                <a:cubicBezTo>
                  <a:pt x="127" y="409"/>
                  <a:pt x="119" y="407"/>
                  <a:pt x="128" y="399"/>
                </a:cubicBezTo>
                <a:cubicBezTo>
                  <a:pt x="130" y="391"/>
                  <a:pt x="130" y="383"/>
                  <a:pt x="134" y="375"/>
                </a:cubicBezTo>
                <a:cubicBezTo>
                  <a:pt x="132" y="364"/>
                  <a:pt x="127" y="361"/>
                  <a:pt x="123" y="351"/>
                </a:cubicBezTo>
                <a:cubicBezTo>
                  <a:pt x="126" y="341"/>
                  <a:pt x="127" y="333"/>
                  <a:pt x="130" y="324"/>
                </a:cubicBezTo>
                <a:cubicBezTo>
                  <a:pt x="129" y="315"/>
                  <a:pt x="130" y="307"/>
                  <a:pt x="128" y="299"/>
                </a:cubicBezTo>
                <a:cubicBezTo>
                  <a:pt x="128" y="295"/>
                  <a:pt x="123" y="294"/>
                  <a:pt x="120" y="293"/>
                </a:cubicBezTo>
                <a:cubicBezTo>
                  <a:pt x="114" y="290"/>
                  <a:pt x="111" y="283"/>
                  <a:pt x="108" y="277"/>
                </a:cubicBezTo>
                <a:cubicBezTo>
                  <a:pt x="106" y="268"/>
                  <a:pt x="102" y="267"/>
                  <a:pt x="93" y="265"/>
                </a:cubicBezTo>
                <a:cubicBezTo>
                  <a:pt x="83" y="256"/>
                  <a:pt x="72" y="250"/>
                  <a:pt x="59" y="249"/>
                </a:cubicBezTo>
                <a:cubicBezTo>
                  <a:pt x="54" y="247"/>
                  <a:pt x="50" y="244"/>
                  <a:pt x="45" y="241"/>
                </a:cubicBezTo>
                <a:cubicBezTo>
                  <a:pt x="42" y="236"/>
                  <a:pt x="39" y="235"/>
                  <a:pt x="37" y="229"/>
                </a:cubicBezTo>
                <a:cubicBezTo>
                  <a:pt x="35" y="215"/>
                  <a:pt x="38" y="198"/>
                  <a:pt x="31" y="185"/>
                </a:cubicBezTo>
                <a:cubicBezTo>
                  <a:pt x="30" y="177"/>
                  <a:pt x="30" y="173"/>
                  <a:pt x="25" y="167"/>
                </a:cubicBezTo>
                <a:cubicBezTo>
                  <a:pt x="24" y="161"/>
                  <a:pt x="22" y="158"/>
                  <a:pt x="19" y="153"/>
                </a:cubicBezTo>
                <a:cubicBezTo>
                  <a:pt x="18" y="145"/>
                  <a:pt x="16" y="138"/>
                  <a:pt x="13" y="131"/>
                </a:cubicBezTo>
                <a:cubicBezTo>
                  <a:pt x="12" y="125"/>
                  <a:pt x="9" y="122"/>
                  <a:pt x="7" y="116"/>
                </a:cubicBezTo>
                <a:cubicBezTo>
                  <a:pt x="5" y="107"/>
                  <a:pt x="2" y="98"/>
                  <a:pt x="0" y="89"/>
                </a:cubicBezTo>
                <a:cubicBezTo>
                  <a:pt x="9" y="77"/>
                  <a:pt x="17" y="82"/>
                  <a:pt x="34" y="81"/>
                </a:cubicBezTo>
                <a:cubicBezTo>
                  <a:pt x="39" y="78"/>
                  <a:pt x="38" y="74"/>
                  <a:pt x="42" y="72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79" name="Freeform 78"/>
          <p:cNvSpPr>
            <a:spLocks/>
          </p:cNvSpPr>
          <p:nvPr/>
        </p:nvSpPr>
        <p:spPr bwMode="auto">
          <a:xfrm>
            <a:off x="946795" y="3816003"/>
            <a:ext cx="30162" cy="193675"/>
          </a:xfrm>
          <a:custGeom>
            <a:avLst/>
            <a:gdLst>
              <a:gd name="T0" fmla="*/ 6 w 14"/>
              <a:gd name="T1" fmla="*/ 0 h 95"/>
              <a:gd name="T2" fmla="*/ 0 w 14"/>
              <a:gd name="T3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" h="95">
                <a:moveTo>
                  <a:pt x="6" y="0"/>
                </a:moveTo>
                <a:cubicBezTo>
                  <a:pt x="3" y="30"/>
                  <a:pt x="14" y="75"/>
                  <a:pt x="0" y="95"/>
                </a:cubicBezTo>
              </a:path>
            </a:pathLst>
          </a:custGeom>
          <a:gradFill rotWithShape="1">
            <a:gsLst>
              <a:gs pos="0">
                <a:srgbClr val="339966"/>
              </a:gs>
              <a:gs pos="50000">
                <a:schemeClr val="bg1"/>
              </a:gs>
              <a:gs pos="100000">
                <a:srgbClr val="3399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">
                <a:solidFill>
                  <a:srgbClr val="33996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80" name="Freeform 79"/>
          <p:cNvSpPr>
            <a:spLocks/>
          </p:cNvSpPr>
          <p:nvPr/>
        </p:nvSpPr>
        <p:spPr bwMode="auto">
          <a:xfrm>
            <a:off x="4701232" y="3404840"/>
            <a:ext cx="1333500" cy="1268413"/>
          </a:xfrm>
          <a:custGeom>
            <a:avLst/>
            <a:gdLst>
              <a:gd name="T0" fmla="*/ 552 w 665"/>
              <a:gd name="T1" fmla="*/ 39 h 626"/>
              <a:gd name="T2" fmla="*/ 588 w 665"/>
              <a:gd name="T3" fmla="*/ 9 h 626"/>
              <a:gd name="T4" fmla="*/ 615 w 665"/>
              <a:gd name="T5" fmla="*/ 37 h 626"/>
              <a:gd name="T6" fmla="*/ 644 w 665"/>
              <a:gd name="T7" fmla="*/ 110 h 626"/>
              <a:gd name="T8" fmla="*/ 639 w 665"/>
              <a:gd name="T9" fmla="*/ 177 h 626"/>
              <a:gd name="T10" fmla="*/ 601 w 665"/>
              <a:gd name="T11" fmla="*/ 193 h 626"/>
              <a:gd name="T12" fmla="*/ 548 w 665"/>
              <a:gd name="T13" fmla="*/ 194 h 626"/>
              <a:gd name="T14" fmla="*/ 496 w 665"/>
              <a:gd name="T15" fmla="*/ 226 h 626"/>
              <a:gd name="T16" fmla="*/ 470 w 665"/>
              <a:gd name="T17" fmla="*/ 274 h 626"/>
              <a:gd name="T18" fmla="*/ 490 w 665"/>
              <a:gd name="T19" fmla="*/ 323 h 626"/>
              <a:gd name="T20" fmla="*/ 458 w 665"/>
              <a:gd name="T21" fmla="*/ 352 h 626"/>
              <a:gd name="T22" fmla="*/ 378 w 665"/>
              <a:gd name="T23" fmla="*/ 379 h 626"/>
              <a:gd name="T24" fmla="*/ 342 w 665"/>
              <a:gd name="T25" fmla="*/ 392 h 626"/>
              <a:gd name="T26" fmla="*/ 345 w 665"/>
              <a:gd name="T27" fmla="*/ 458 h 626"/>
              <a:gd name="T28" fmla="*/ 366 w 665"/>
              <a:gd name="T29" fmla="*/ 464 h 626"/>
              <a:gd name="T30" fmla="*/ 352 w 665"/>
              <a:gd name="T31" fmla="*/ 507 h 626"/>
              <a:gd name="T32" fmla="*/ 386 w 665"/>
              <a:gd name="T33" fmla="*/ 535 h 626"/>
              <a:gd name="T34" fmla="*/ 401 w 665"/>
              <a:gd name="T35" fmla="*/ 609 h 626"/>
              <a:gd name="T36" fmla="*/ 361 w 665"/>
              <a:gd name="T37" fmla="*/ 626 h 626"/>
              <a:gd name="T38" fmla="*/ 322 w 665"/>
              <a:gd name="T39" fmla="*/ 595 h 626"/>
              <a:gd name="T40" fmla="*/ 292 w 665"/>
              <a:gd name="T41" fmla="*/ 593 h 626"/>
              <a:gd name="T42" fmla="*/ 248 w 665"/>
              <a:gd name="T43" fmla="*/ 587 h 626"/>
              <a:gd name="T44" fmla="*/ 230 w 665"/>
              <a:gd name="T45" fmla="*/ 531 h 626"/>
              <a:gd name="T46" fmla="*/ 204 w 665"/>
              <a:gd name="T47" fmla="*/ 494 h 626"/>
              <a:gd name="T48" fmla="*/ 183 w 665"/>
              <a:gd name="T49" fmla="*/ 468 h 626"/>
              <a:gd name="T50" fmla="*/ 159 w 665"/>
              <a:gd name="T51" fmla="*/ 404 h 626"/>
              <a:gd name="T52" fmla="*/ 141 w 665"/>
              <a:gd name="T53" fmla="*/ 355 h 626"/>
              <a:gd name="T54" fmla="*/ 114 w 665"/>
              <a:gd name="T55" fmla="*/ 379 h 626"/>
              <a:gd name="T56" fmla="*/ 63 w 665"/>
              <a:gd name="T57" fmla="*/ 392 h 626"/>
              <a:gd name="T58" fmla="*/ 37 w 665"/>
              <a:gd name="T59" fmla="*/ 385 h 626"/>
              <a:gd name="T60" fmla="*/ 57 w 665"/>
              <a:gd name="T61" fmla="*/ 352 h 626"/>
              <a:gd name="T62" fmla="*/ 22 w 665"/>
              <a:gd name="T63" fmla="*/ 308 h 626"/>
              <a:gd name="T64" fmla="*/ 113 w 665"/>
              <a:gd name="T65" fmla="*/ 233 h 626"/>
              <a:gd name="T66" fmla="*/ 174 w 665"/>
              <a:gd name="T67" fmla="*/ 231 h 626"/>
              <a:gd name="T68" fmla="*/ 211 w 665"/>
              <a:gd name="T69" fmla="*/ 208 h 626"/>
              <a:gd name="T70" fmla="*/ 227 w 665"/>
              <a:gd name="T71" fmla="*/ 86 h 626"/>
              <a:gd name="T72" fmla="*/ 262 w 665"/>
              <a:gd name="T73" fmla="*/ 101 h 626"/>
              <a:gd name="T74" fmla="*/ 281 w 665"/>
              <a:gd name="T75" fmla="*/ 116 h 626"/>
              <a:gd name="T76" fmla="*/ 314 w 665"/>
              <a:gd name="T77" fmla="*/ 112 h 626"/>
              <a:gd name="T78" fmla="*/ 340 w 665"/>
              <a:gd name="T79" fmla="*/ 112 h 626"/>
              <a:gd name="T80" fmla="*/ 327 w 665"/>
              <a:gd name="T81" fmla="*/ 80 h 626"/>
              <a:gd name="T82" fmla="*/ 333 w 665"/>
              <a:gd name="T83" fmla="*/ 67 h 626"/>
              <a:gd name="T84" fmla="*/ 375 w 665"/>
              <a:gd name="T85" fmla="*/ 64 h 626"/>
              <a:gd name="T86" fmla="*/ 443 w 665"/>
              <a:gd name="T87" fmla="*/ 12 h 626"/>
              <a:gd name="T88" fmla="*/ 523 w 665"/>
              <a:gd name="T89" fmla="*/ 28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65" h="626">
                <a:moveTo>
                  <a:pt x="530" y="34"/>
                </a:moveTo>
                <a:cubicBezTo>
                  <a:pt x="536" y="43"/>
                  <a:pt x="541" y="40"/>
                  <a:pt x="552" y="39"/>
                </a:cubicBezTo>
                <a:cubicBezTo>
                  <a:pt x="553" y="29"/>
                  <a:pt x="555" y="4"/>
                  <a:pt x="562" y="0"/>
                </a:cubicBezTo>
                <a:cubicBezTo>
                  <a:pt x="573" y="2"/>
                  <a:pt x="578" y="7"/>
                  <a:pt x="588" y="9"/>
                </a:cubicBezTo>
                <a:cubicBezTo>
                  <a:pt x="597" y="14"/>
                  <a:pt x="599" y="20"/>
                  <a:pt x="607" y="27"/>
                </a:cubicBezTo>
                <a:cubicBezTo>
                  <a:pt x="610" y="33"/>
                  <a:pt x="608" y="36"/>
                  <a:pt x="615" y="37"/>
                </a:cubicBezTo>
                <a:cubicBezTo>
                  <a:pt x="618" y="50"/>
                  <a:pt x="616" y="56"/>
                  <a:pt x="606" y="63"/>
                </a:cubicBezTo>
                <a:cubicBezTo>
                  <a:pt x="608" y="110"/>
                  <a:pt x="606" y="102"/>
                  <a:pt x="644" y="110"/>
                </a:cubicBezTo>
                <a:cubicBezTo>
                  <a:pt x="656" y="116"/>
                  <a:pt x="650" y="113"/>
                  <a:pt x="657" y="124"/>
                </a:cubicBezTo>
                <a:cubicBezTo>
                  <a:pt x="659" y="147"/>
                  <a:pt x="665" y="172"/>
                  <a:pt x="639" y="177"/>
                </a:cubicBezTo>
                <a:cubicBezTo>
                  <a:pt x="631" y="181"/>
                  <a:pt x="623" y="186"/>
                  <a:pt x="616" y="187"/>
                </a:cubicBezTo>
                <a:cubicBezTo>
                  <a:pt x="611" y="190"/>
                  <a:pt x="607" y="192"/>
                  <a:pt x="601" y="193"/>
                </a:cubicBezTo>
                <a:cubicBezTo>
                  <a:pt x="592" y="197"/>
                  <a:pt x="583" y="194"/>
                  <a:pt x="574" y="192"/>
                </a:cubicBezTo>
                <a:cubicBezTo>
                  <a:pt x="566" y="188"/>
                  <a:pt x="557" y="193"/>
                  <a:pt x="548" y="194"/>
                </a:cubicBezTo>
                <a:cubicBezTo>
                  <a:pt x="541" y="200"/>
                  <a:pt x="530" y="206"/>
                  <a:pt x="521" y="208"/>
                </a:cubicBezTo>
                <a:cubicBezTo>
                  <a:pt x="512" y="212"/>
                  <a:pt x="502" y="218"/>
                  <a:pt x="496" y="226"/>
                </a:cubicBezTo>
                <a:cubicBezTo>
                  <a:pt x="497" y="247"/>
                  <a:pt x="500" y="259"/>
                  <a:pt x="479" y="262"/>
                </a:cubicBezTo>
                <a:cubicBezTo>
                  <a:pt x="474" y="266"/>
                  <a:pt x="473" y="269"/>
                  <a:pt x="470" y="274"/>
                </a:cubicBezTo>
                <a:cubicBezTo>
                  <a:pt x="468" y="285"/>
                  <a:pt x="466" y="299"/>
                  <a:pt x="476" y="306"/>
                </a:cubicBezTo>
                <a:cubicBezTo>
                  <a:pt x="480" y="313"/>
                  <a:pt x="483" y="319"/>
                  <a:pt x="490" y="323"/>
                </a:cubicBezTo>
                <a:cubicBezTo>
                  <a:pt x="488" y="333"/>
                  <a:pt x="487" y="341"/>
                  <a:pt x="476" y="343"/>
                </a:cubicBezTo>
                <a:cubicBezTo>
                  <a:pt x="470" y="346"/>
                  <a:pt x="465" y="351"/>
                  <a:pt x="458" y="352"/>
                </a:cubicBezTo>
                <a:cubicBezTo>
                  <a:pt x="447" y="359"/>
                  <a:pt x="443" y="377"/>
                  <a:pt x="429" y="379"/>
                </a:cubicBezTo>
                <a:cubicBezTo>
                  <a:pt x="415" y="390"/>
                  <a:pt x="394" y="385"/>
                  <a:pt x="378" y="379"/>
                </a:cubicBezTo>
                <a:cubicBezTo>
                  <a:pt x="367" y="367"/>
                  <a:pt x="360" y="374"/>
                  <a:pt x="340" y="375"/>
                </a:cubicBezTo>
                <a:cubicBezTo>
                  <a:pt x="335" y="381"/>
                  <a:pt x="338" y="385"/>
                  <a:pt x="342" y="392"/>
                </a:cubicBezTo>
                <a:cubicBezTo>
                  <a:pt x="344" y="410"/>
                  <a:pt x="344" y="418"/>
                  <a:pt x="343" y="439"/>
                </a:cubicBezTo>
                <a:cubicBezTo>
                  <a:pt x="344" y="446"/>
                  <a:pt x="341" y="454"/>
                  <a:pt x="345" y="458"/>
                </a:cubicBezTo>
                <a:cubicBezTo>
                  <a:pt x="350" y="462"/>
                  <a:pt x="358" y="457"/>
                  <a:pt x="364" y="459"/>
                </a:cubicBezTo>
                <a:cubicBezTo>
                  <a:pt x="366" y="459"/>
                  <a:pt x="365" y="462"/>
                  <a:pt x="366" y="464"/>
                </a:cubicBezTo>
                <a:cubicBezTo>
                  <a:pt x="368" y="475"/>
                  <a:pt x="366" y="478"/>
                  <a:pt x="355" y="480"/>
                </a:cubicBezTo>
                <a:cubicBezTo>
                  <a:pt x="348" y="485"/>
                  <a:pt x="346" y="500"/>
                  <a:pt x="352" y="507"/>
                </a:cubicBezTo>
                <a:cubicBezTo>
                  <a:pt x="354" y="510"/>
                  <a:pt x="361" y="514"/>
                  <a:pt x="361" y="514"/>
                </a:cubicBezTo>
                <a:cubicBezTo>
                  <a:pt x="369" y="527"/>
                  <a:pt x="369" y="533"/>
                  <a:pt x="386" y="535"/>
                </a:cubicBezTo>
                <a:cubicBezTo>
                  <a:pt x="392" y="540"/>
                  <a:pt x="395" y="538"/>
                  <a:pt x="396" y="546"/>
                </a:cubicBezTo>
                <a:cubicBezTo>
                  <a:pt x="395" y="567"/>
                  <a:pt x="391" y="589"/>
                  <a:pt x="401" y="609"/>
                </a:cubicBezTo>
                <a:cubicBezTo>
                  <a:pt x="397" y="616"/>
                  <a:pt x="388" y="617"/>
                  <a:pt x="380" y="618"/>
                </a:cubicBezTo>
                <a:cubicBezTo>
                  <a:pt x="374" y="621"/>
                  <a:pt x="368" y="623"/>
                  <a:pt x="361" y="626"/>
                </a:cubicBezTo>
                <a:cubicBezTo>
                  <a:pt x="352" y="623"/>
                  <a:pt x="349" y="619"/>
                  <a:pt x="342" y="614"/>
                </a:cubicBezTo>
                <a:cubicBezTo>
                  <a:pt x="338" y="607"/>
                  <a:pt x="329" y="599"/>
                  <a:pt x="322" y="595"/>
                </a:cubicBezTo>
                <a:cubicBezTo>
                  <a:pt x="318" y="589"/>
                  <a:pt x="317" y="587"/>
                  <a:pt x="310" y="586"/>
                </a:cubicBezTo>
                <a:cubicBezTo>
                  <a:pt x="305" y="590"/>
                  <a:pt x="298" y="592"/>
                  <a:pt x="292" y="593"/>
                </a:cubicBezTo>
                <a:cubicBezTo>
                  <a:pt x="288" y="596"/>
                  <a:pt x="284" y="598"/>
                  <a:pt x="278" y="599"/>
                </a:cubicBezTo>
                <a:cubicBezTo>
                  <a:pt x="266" y="597"/>
                  <a:pt x="260" y="589"/>
                  <a:pt x="248" y="587"/>
                </a:cubicBezTo>
                <a:cubicBezTo>
                  <a:pt x="242" y="583"/>
                  <a:pt x="239" y="577"/>
                  <a:pt x="236" y="571"/>
                </a:cubicBezTo>
                <a:cubicBezTo>
                  <a:pt x="235" y="555"/>
                  <a:pt x="236" y="544"/>
                  <a:pt x="230" y="531"/>
                </a:cubicBezTo>
                <a:cubicBezTo>
                  <a:pt x="228" y="522"/>
                  <a:pt x="226" y="515"/>
                  <a:pt x="218" y="510"/>
                </a:cubicBezTo>
                <a:cubicBezTo>
                  <a:pt x="214" y="504"/>
                  <a:pt x="209" y="499"/>
                  <a:pt x="204" y="494"/>
                </a:cubicBezTo>
                <a:cubicBezTo>
                  <a:pt x="201" y="488"/>
                  <a:pt x="198" y="486"/>
                  <a:pt x="192" y="483"/>
                </a:cubicBezTo>
                <a:cubicBezTo>
                  <a:pt x="188" y="478"/>
                  <a:pt x="186" y="473"/>
                  <a:pt x="183" y="468"/>
                </a:cubicBezTo>
                <a:cubicBezTo>
                  <a:pt x="182" y="437"/>
                  <a:pt x="190" y="428"/>
                  <a:pt x="168" y="415"/>
                </a:cubicBezTo>
                <a:cubicBezTo>
                  <a:pt x="166" y="407"/>
                  <a:pt x="163" y="411"/>
                  <a:pt x="159" y="404"/>
                </a:cubicBezTo>
                <a:cubicBezTo>
                  <a:pt x="158" y="397"/>
                  <a:pt x="154" y="390"/>
                  <a:pt x="150" y="384"/>
                </a:cubicBezTo>
                <a:cubicBezTo>
                  <a:pt x="152" y="367"/>
                  <a:pt x="156" y="361"/>
                  <a:pt x="141" y="355"/>
                </a:cubicBezTo>
                <a:cubicBezTo>
                  <a:pt x="133" y="357"/>
                  <a:pt x="125" y="356"/>
                  <a:pt x="120" y="361"/>
                </a:cubicBezTo>
                <a:cubicBezTo>
                  <a:pt x="116" y="368"/>
                  <a:pt x="115" y="370"/>
                  <a:pt x="114" y="379"/>
                </a:cubicBezTo>
                <a:cubicBezTo>
                  <a:pt x="95" y="377"/>
                  <a:pt x="102" y="383"/>
                  <a:pt x="88" y="385"/>
                </a:cubicBezTo>
                <a:cubicBezTo>
                  <a:pt x="80" y="389"/>
                  <a:pt x="71" y="390"/>
                  <a:pt x="63" y="392"/>
                </a:cubicBezTo>
                <a:cubicBezTo>
                  <a:pt x="56" y="394"/>
                  <a:pt x="47" y="398"/>
                  <a:pt x="43" y="397"/>
                </a:cubicBezTo>
                <a:cubicBezTo>
                  <a:pt x="39" y="396"/>
                  <a:pt x="35" y="390"/>
                  <a:pt x="37" y="385"/>
                </a:cubicBezTo>
                <a:cubicBezTo>
                  <a:pt x="38" y="373"/>
                  <a:pt x="44" y="372"/>
                  <a:pt x="54" y="366"/>
                </a:cubicBezTo>
                <a:cubicBezTo>
                  <a:pt x="58" y="359"/>
                  <a:pt x="61" y="359"/>
                  <a:pt x="57" y="352"/>
                </a:cubicBezTo>
                <a:cubicBezTo>
                  <a:pt x="54" y="341"/>
                  <a:pt x="50" y="335"/>
                  <a:pt x="41" y="329"/>
                </a:cubicBezTo>
                <a:cubicBezTo>
                  <a:pt x="34" y="321"/>
                  <a:pt x="30" y="316"/>
                  <a:pt x="22" y="308"/>
                </a:cubicBezTo>
                <a:cubicBezTo>
                  <a:pt x="0" y="253"/>
                  <a:pt x="45" y="262"/>
                  <a:pt x="78" y="260"/>
                </a:cubicBezTo>
                <a:cubicBezTo>
                  <a:pt x="93" y="248"/>
                  <a:pt x="104" y="237"/>
                  <a:pt x="113" y="233"/>
                </a:cubicBezTo>
                <a:cubicBezTo>
                  <a:pt x="122" y="229"/>
                  <a:pt x="125" y="238"/>
                  <a:pt x="135" y="238"/>
                </a:cubicBezTo>
                <a:cubicBezTo>
                  <a:pt x="148" y="232"/>
                  <a:pt x="158" y="232"/>
                  <a:pt x="174" y="231"/>
                </a:cubicBezTo>
                <a:cubicBezTo>
                  <a:pt x="180" y="228"/>
                  <a:pt x="187" y="226"/>
                  <a:pt x="194" y="225"/>
                </a:cubicBezTo>
                <a:cubicBezTo>
                  <a:pt x="203" y="221"/>
                  <a:pt x="208" y="217"/>
                  <a:pt x="211" y="208"/>
                </a:cubicBezTo>
                <a:cubicBezTo>
                  <a:pt x="208" y="181"/>
                  <a:pt x="190" y="140"/>
                  <a:pt x="215" y="119"/>
                </a:cubicBezTo>
                <a:cubicBezTo>
                  <a:pt x="220" y="109"/>
                  <a:pt x="217" y="91"/>
                  <a:pt x="227" y="86"/>
                </a:cubicBezTo>
                <a:cubicBezTo>
                  <a:pt x="234" y="87"/>
                  <a:pt x="241" y="86"/>
                  <a:pt x="248" y="88"/>
                </a:cubicBezTo>
                <a:cubicBezTo>
                  <a:pt x="250" y="89"/>
                  <a:pt x="253" y="99"/>
                  <a:pt x="262" y="101"/>
                </a:cubicBezTo>
                <a:cubicBezTo>
                  <a:pt x="265" y="102"/>
                  <a:pt x="268" y="102"/>
                  <a:pt x="271" y="104"/>
                </a:cubicBezTo>
                <a:cubicBezTo>
                  <a:pt x="275" y="107"/>
                  <a:pt x="277" y="113"/>
                  <a:pt x="281" y="116"/>
                </a:cubicBezTo>
                <a:cubicBezTo>
                  <a:pt x="293" y="115"/>
                  <a:pt x="295" y="117"/>
                  <a:pt x="301" y="107"/>
                </a:cubicBezTo>
                <a:cubicBezTo>
                  <a:pt x="309" y="110"/>
                  <a:pt x="309" y="107"/>
                  <a:pt x="314" y="112"/>
                </a:cubicBezTo>
                <a:cubicBezTo>
                  <a:pt x="317" y="115"/>
                  <a:pt x="318" y="120"/>
                  <a:pt x="322" y="121"/>
                </a:cubicBezTo>
                <a:cubicBezTo>
                  <a:pt x="329" y="120"/>
                  <a:pt x="340" y="112"/>
                  <a:pt x="340" y="112"/>
                </a:cubicBezTo>
                <a:cubicBezTo>
                  <a:pt x="343" y="105"/>
                  <a:pt x="343" y="99"/>
                  <a:pt x="336" y="94"/>
                </a:cubicBezTo>
                <a:cubicBezTo>
                  <a:pt x="333" y="89"/>
                  <a:pt x="330" y="85"/>
                  <a:pt x="327" y="80"/>
                </a:cubicBezTo>
                <a:cubicBezTo>
                  <a:pt x="328" y="71"/>
                  <a:pt x="331" y="70"/>
                  <a:pt x="339" y="69"/>
                </a:cubicBezTo>
                <a:cubicBezTo>
                  <a:pt x="337" y="68"/>
                  <a:pt x="333" y="69"/>
                  <a:pt x="333" y="67"/>
                </a:cubicBezTo>
                <a:cubicBezTo>
                  <a:pt x="333" y="65"/>
                  <a:pt x="337" y="66"/>
                  <a:pt x="339" y="66"/>
                </a:cubicBezTo>
                <a:cubicBezTo>
                  <a:pt x="351" y="65"/>
                  <a:pt x="364" y="65"/>
                  <a:pt x="375" y="64"/>
                </a:cubicBezTo>
                <a:cubicBezTo>
                  <a:pt x="387" y="62"/>
                  <a:pt x="395" y="50"/>
                  <a:pt x="407" y="48"/>
                </a:cubicBezTo>
                <a:cubicBezTo>
                  <a:pt x="423" y="40"/>
                  <a:pt x="428" y="21"/>
                  <a:pt x="443" y="12"/>
                </a:cubicBezTo>
                <a:cubicBezTo>
                  <a:pt x="462" y="16"/>
                  <a:pt x="477" y="16"/>
                  <a:pt x="500" y="17"/>
                </a:cubicBezTo>
                <a:cubicBezTo>
                  <a:pt x="508" y="19"/>
                  <a:pt x="514" y="25"/>
                  <a:pt x="523" y="28"/>
                </a:cubicBezTo>
                <a:cubicBezTo>
                  <a:pt x="528" y="31"/>
                  <a:pt x="533" y="40"/>
                  <a:pt x="538" y="40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81" name="Freeform 80"/>
          <p:cNvSpPr>
            <a:spLocks/>
          </p:cNvSpPr>
          <p:nvPr/>
        </p:nvSpPr>
        <p:spPr bwMode="auto">
          <a:xfrm>
            <a:off x="5402907" y="3715990"/>
            <a:ext cx="1349375" cy="1139825"/>
          </a:xfrm>
          <a:custGeom>
            <a:avLst/>
            <a:gdLst>
              <a:gd name="T0" fmla="*/ 385 w 679"/>
              <a:gd name="T1" fmla="*/ 27 h 553"/>
              <a:gd name="T2" fmla="*/ 420 w 679"/>
              <a:gd name="T3" fmla="*/ 0 h 553"/>
              <a:gd name="T4" fmla="*/ 466 w 679"/>
              <a:gd name="T5" fmla="*/ 36 h 553"/>
              <a:gd name="T6" fmla="*/ 507 w 679"/>
              <a:gd name="T7" fmla="*/ 52 h 553"/>
              <a:gd name="T8" fmla="*/ 543 w 679"/>
              <a:gd name="T9" fmla="*/ 27 h 553"/>
              <a:gd name="T10" fmla="*/ 585 w 679"/>
              <a:gd name="T11" fmla="*/ 31 h 553"/>
              <a:gd name="T12" fmla="*/ 651 w 679"/>
              <a:gd name="T13" fmla="*/ 48 h 553"/>
              <a:gd name="T14" fmla="*/ 669 w 679"/>
              <a:gd name="T15" fmla="*/ 126 h 553"/>
              <a:gd name="T16" fmla="*/ 637 w 679"/>
              <a:gd name="T17" fmla="*/ 150 h 553"/>
              <a:gd name="T18" fmla="*/ 577 w 679"/>
              <a:gd name="T19" fmla="*/ 172 h 553"/>
              <a:gd name="T20" fmla="*/ 541 w 679"/>
              <a:gd name="T21" fmla="*/ 174 h 553"/>
              <a:gd name="T22" fmla="*/ 502 w 679"/>
              <a:gd name="T23" fmla="*/ 132 h 553"/>
              <a:gd name="T24" fmla="*/ 477 w 679"/>
              <a:gd name="T25" fmla="*/ 151 h 553"/>
              <a:gd name="T26" fmla="*/ 457 w 679"/>
              <a:gd name="T27" fmla="*/ 190 h 553"/>
              <a:gd name="T28" fmla="*/ 426 w 679"/>
              <a:gd name="T29" fmla="*/ 238 h 553"/>
              <a:gd name="T30" fmla="*/ 441 w 679"/>
              <a:gd name="T31" fmla="*/ 273 h 553"/>
              <a:gd name="T32" fmla="*/ 468 w 679"/>
              <a:gd name="T33" fmla="*/ 346 h 553"/>
              <a:gd name="T34" fmla="*/ 474 w 679"/>
              <a:gd name="T35" fmla="*/ 388 h 553"/>
              <a:gd name="T36" fmla="*/ 495 w 679"/>
              <a:gd name="T37" fmla="*/ 415 h 553"/>
              <a:gd name="T38" fmla="*/ 520 w 679"/>
              <a:gd name="T39" fmla="*/ 438 h 553"/>
              <a:gd name="T40" fmla="*/ 481 w 679"/>
              <a:gd name="T41" fmla="*/ 444 h 553"/>
              <a:gd name="T42" fmla="*/ 445 w 679"/>
              <a:gd name="T43" fmla="*/ 478 h 553"/>
              <a:gd name="T44" fmla="*/ 403 w 679"/>
              <a:gd name="T45" fmla="*/ 538 h 553"/>
              <a:gd name="T46" fmla="*/ 352 w 679"/>
              <a:gd name="T47" fmla="*/ 535 h 553"/>
              <a:gd name="T48" fmla="*/ 322 w 679"/>
              <a:gd name="T49" fmla="*/ 525 h 553"/>
              <a:gd name="T50" fmla="*/ 295 w 679"/>
              <a:gd name="T51" fmla="*/ 511 h 553"/>
              <a:gd name="T52" fmla="*/ 262 w 679"/>
              <a:gd name="T53" fmla="*/ 549 h 553"/>
              <a:gd name="T54" fmla="*/ 208 w 679"/>
              <a:gd name="T55" fmla="*/ 511 h 553"/>
              <a:gd name="T56" fmla="*/ 178 w 679"/>
              <a:gd name="T57" fmla="*/ 483 h 553"/>
              <a:gd name="T58" fmla="*/ 129 w 679"/>
              <a:gd name="T59" fmla="*/ 457 h 553"/>
              <a:gd name="T60" fmla="*/ 96 w 679"/>
              <a:gd name="T61" fmla="*/ 475 h 553"/>
              <a:gd name="T62" fmla="*/ 67 w 679"/>
              <a:gd name="T63" fmla="*/ 466 h 553"/>
              <a:gd name="T64" fmla="*/ 58 w 679"/>
              <a:gd name="T65" fmla="*/ 438 h 553"/>
              <a:gd name="T66" fmla="*/ 28 w 679"/>
              <a:gd name="T67" fmla="*/ 369 h 553"/>
              <a:gd name="T68" fmla="*/ 12 w 679"/>
              <a:gd name="T69" fmla="*/ 342 h 553"/>
              <a:gd name="T70" fmla="*/ 9 w 679"/>
              <a:gd name="T71" fmla="*/ 300 h 553"/>
              <a:gd name="T72" fmla="*/ 37 w 679"/>
              <a:gd name="T73" fmla="*/ 223 h 553"/>
              <a:gd name="T74" fmla="*/ 64 w 679"/>
              <a:gd name="T75" fmla="*/ 235 h 553"/>
              <a:gd name="T76" fmla="*/ 105 w 679"/>
              <a:gd name="T77" fmla="*/ 216 h 553"/>
              <a:gd name="T78" fmla="*/ 153 w 679"/>
              <a:gd name="T79" fmla="*/ 178 h 553"/>
              <a:gd name="T80" fmla="*/ 133 w 679"/>
              <a:gd name="T81" fmla="*/ 138 h 553"/>
              <a:gd name="T82" fmla="*/ 177 w 679"/>
              <a:gd name="T83" fmla="*/ 66 h 553"/>
              <a:gd name="T84" fmla="*/ 291 w 679"/>
              <a:gd name="T85" fmla="*/ 36 h 553"/>
              <a:gd name="T86" fmla="*/ 321 w 679"/>
              <a:gd name="T87" fmla="*/ 13 h 553"/>
              <a:gd name="T88" fmla="*/ 351 w 679"/>
              <a:gd name="T89" fmla="*/ 7 h 553"/>
              <a:gd name="T90" fmla="*/ 369 w 679"/>
              <a:gd name="T91" fmla="*/ 24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79" h="553">
                <a:moveTo>
                  <a:pt x="369" y="24"/>
                </a:moveTo>
                <a:cubicBezTo>
                  <a:pt x="375" y="28"/>
                  <a:pt x="378" y="28"/>
                  <a:pt x="385" y="27"/>
                </a:cubicBezTo>
                <a:cubicBezTo>
                  <a:pt x="394" y="12"/>
                  <a:pt x="384" y="10"/>
                  <a:pt x="406" y="9"/>
                </a:cubicBezTo>
                <a:cubicBezTo>
                  <a:pt x="411" y="6"/>
                  <a:pt x="415" y="3"/>
                  <a:pt x="420" y="0"/>
                </a:cubicBezTo>
                <a:cubicBezTo>
                  <a:pt x="434" y="2"/>
                  <a:pt x="439" y="6"/>
                  <a:pt x="454" y="7"/>
                </a:cubicBezTo>
                <a:cubicBezTo>
                  <a:pt x="455" y="19"/>
                  <a:pt x="455" y="30"/>
                  <a:pt x="466" y="36"/>
                </a:cubicBezTo>
                <a:cubicBezTo>
                  <a:pt x="476" y="30"/>
                  <a:pt x="493" y="26"/>
                  <a:pt x="498" y="39"/>
                </a:cubicBezTo>
                <a:cubicBezTo>
                  <a:pt x="499" y="47"/>
                  <a:pt x="500" y="48"/>
                  <a:pt x="507" y="52"/>
                </a:cubicBezTo>
                <a:cubicBezTo>
                  <a:pt x="512" y="52"/>
                  <a:pt x="517" y="53"/>
                  <a:pt x="522" y="51"/>
                </a:cubicBezTo>
                <a:cubicBezTo>
                  <a:pt x="523" y="51"/>
                  <a:pt x="537" y="31"/>
                  <a:pt x="543" y="27"/>
                </a:cubicBezTo>
                <a:cubicBezTo>
                  <a:pt x="545" y="17"/>
                  <a:pt x="543" y="15"/>
                  <a:pt x="555" y="18"/>
                </a:cubicBezTo>
                <a:cubicBezTo>
                  <a:pt x="564" y="22"/>
                  <a:pt x="575" y="29"/>
                  <a:pt x="585" y="31"/>
                </a:cubicBezTo>
                <a:cubicBezTo>
                  <a:pt x="591" y="35"/>
                  <a:pt x="594" y="42"/>
                  <a:pt x="600" y="43"/>
                </a:cubicBezTo>
                <a:cubicBezTo>
                  <a:pt x="615" y="50"/>
                  <a:pt x="638" y="47"/>
                  <a:pt x="651" y="48"/>
                </a:cubicBezTo>
                <a:cubicBezTo>
                  <a:pt x="654" y="66"/>
                  <a:pt x="645" y="87"/>
                  <a:pt x="666" y="91"/>
                </a:cubicBezTo>
                <a:cubicBezTo>
                  <a:pt x="679" y="97"/>
                  <a:pt x="671" y="114"/>
                  <a:pt x="669" y="126"/>
                </a:cubicBezTo>
                <a:cubicBezTo>
                  <a:pt x="667" y="143"/>
                  <a:pt x="672" y="148"/>
                  <a:pt x="658" y="151"/>
                </a:cubicBezTo>
                <a:cubicBezTo>
                  <a:pt x="652" y="154"/>
                  <a:pt x="637" y="150"/>
                  <a:pt x="637" y="150"/>
                </a:cubicBezTo>
                <a:cubicBezTo>
                  <a:pt x="623" y="143"/>
                  <a:pt x="606" y="146"/>
                  <a:pt x="592" y="153"/>
                </a:cubicBezTo>
                <a:cubicBezTo>
                  <a:pt x="585" y="162"/>
                  <a:pt x="587" y="164"/>
                  <a:pt x="577" y="172"/>
                </a:cubicBezTo>
                <a:cubicBezTo>
                  <a:pt x="573" y="178"/>
                  <a:pt x="571" y="181"/>
                  <a:pt x="564" y="183"/>
                </a:cubicBezTo>
                <a:cubicBezTo>
                  <a:pt x="556" y="181"/>
                  <a:pt x="549" y="176"/>
                  <a:pt x="541" y="174"/>
                </a:cubicBezTo>
                <a:cubicBezTo>
                  <a:pt x="537" y="167"/>
                  <a:pt x="532" y="164"/>
                  <a:pt x="525" y="159"/>
                </a:cubicBezTo>
                <a:cubicBezTo>
                  <a:pt x="520" y="147"/>
                  <a:pt x="516" y="134"/>
                  <a:pt x="502" y="132"/>
                </a:cubicBezTo>
                <a:cubicBezTo>
                  <a:pt x="498" y="137"/>
                  <a:pt x="495" y="139"/>
                  <a:pt x="490" y="142"/>
                </a:cubicBezTo>
                <a:cubicBezTo>
                  <a:pt x="485" y="148"/>
                  <a:pt x="483" y="147"/>
                  <a:pt x="477" y="151"/>
                </a:cubicBezTo>
                <a:cubicBezTo>
                  <a:pt x="473" y="162"/>
                  <a:pt x="480" y="171"/>
                  <a:pt x="466" y="177"/>
                </a:cubicBezTo>
                <a:cubicBezTo>
                  <a:pt x="463" y="181"/>
                  <a:pt x="460" y="186"/>
                  <a:pt x="457" y="190"/>
                </a:cubicBezTo>
                <a:cubicBezTo>
                  <a:pt x="455" y="199"/>
                  <a:pt x="436" y="215"/>
                  <a:pt x="427" y="219"/>
                </a:cubicBezTo>
                <a:cubicBezTo>
                  <a:pt x="420" y="226"/>
                  <a:pt x="417" y="231"/>
                  <a:pt x="426" y="238"/>
                </a:cubicBezTo>
                <a:cubicBezTo>
                  <a:pt x="429" y="243"/>
                  <a:pt x="433" y="245"/>
                  <a:pt x="435" y="250"/>
                </a:cubicBezTo>
                <a:cubicBezTo>
                  <a:pt x="437" y="258"/>
                  <a:pt x="438" y="266"/>
                  <a:pt x="441" y="273"/>
                </a:cubicBezTo>
                <a:cubicBezTo>
                  <a:pt x="442" y="280"/>
                  <a:pt x="444" y="287"/>
                  <a:pt x="448" y="292"/>
                </a:cubicBezTo>
                <a:cubicBezTo>
                  <a:pt x="449" y="307"/>
                  <a:pt x="448" y="342"/>
                  <a:pt x="468" y="346"/>
                </a:cubicBezTo>
                <a:cubicBezTo>
                  <a:pt x="467" y="357"/>
                  <a:pt x="469" y="364"/>
                  <a:pt x="460" y="369"/>
                </a:cubicBezTo>
                <a:cubicBezTo>
                  <a:pt x="458" y="378"/>
                  <a:pt x="465" y="386"/>
                  <a:pt x="474" y="388"/>
                </a:cubicBezTo>
                <a:cubicBezTo>
                  <a:pt x="479" y="391"/>
                  <a:pt x="480" y="395"/>
                  <a:pt x="483" y="400"/>
                </a:cubicBezTo>
                <a:cubicBezTo>
                  <a:pt x="484" y="407"/>
                  <a:pt x="488" y="414"/>
                  <a:pt x="495" y="415"/>
                </a:cubicBezTo>
                <a:cubicBezTo>
                  <a:pt x="501" y="419"/>
                  <a:pt x="503" y="423"/>
                  <a:pt x="510" y="424"/>
                </a:cubicBezTo>
                <a:cubicBezTo>
                  <a:pt x="516" y="428"/>
                  <a:pt x="519" y="431"/>
                  <a:pt x="520" y="438"/>
                </a:cubicBezTo>
                <a:cubicBezTo>
                  <a:pt x="519" y="455"/>
                  <a:pt x="520" y="447"/>
                  <a:pt x="510" y="454"/>
                </a:cubicBezTo>
                <a:cubicBezTo>
                  <a:pt x="483" y="452"/>
                  <a:pt x="499" y="448"/>
                  <a:pt x="481" y="444"/>
                </a:cubicBezTo>
                <a:cubicBezTo>
                  <a:pt x="473" y="452"/>
                  <a:pt x="463" y="460"/>
                  <a:pt x="454" y="466"/>
                </a:cubicBezTo>
                <a:cubicBezTo>
                  <a:pt x="451" y="471"/>
                  <a:pt x="447" y="473"/>
                  <a:pt x="445" y="478"/>
                </a:cubicBezTo>
                <a:cubicBezTo>
                  <a:pt x="444" y="511"/>
                  <a:pt x="448" y="508"/>
                  <a:pt x="423" y="513"/>
                </a:cubicBezTo>
                <a:cubicBezTo>
                  <a:pt x="413" y="527"/>
                  <a:pt x="422" y="535"/>
                  <a:pt x="403" y="538"/>
                </a:cubicBezTo>
                <a:cubicBezTo>
                  <a:pt x="370" y="536"/>
                  <a:pt x="388" y="532"/>
                  <a:pt x="367" y="528"/>
                </a:cubicBezTo>
                <a:cubicBezTo>
                  <a:pt x="362" y="532"/>
                  <a:pt x="359" y="534"/>
                  <a:pt x="352" y="535"/>
                </a:cubicBezTo>
                <a:cubicBezTo>
                  <a:pt x="346" y="539"/>
                  <a:pt x="344" y="541"/>
                  <a:pt x="337" y="540"/>
                </a:cubicBezTo>
                <a:cubicBezTo>
                  <a:pt x="331" y="535"/>
                  <a:pt x="329" y="529"/>
                  <a:pt x="322" y="525"/>
                </a:cubicBezTo>
                <a:cubicBezTo>
                  <a:pt x="318" y="519"/>
                  <a:pt x="313" y="514"/>
                  <a:pt x="307" y="510"/>
                </a:cubicBezTo>
                <a:cubicBezTo>
                  <a:pt x="302" y="504"/>
                  <a:pt x="299" y="504"/>
                  <a:pt x="295" y="511"/>
                </a:cubicBezTo>
                <a:cubicBezTo>
                  <a:pt x="298" y="525"/>
                  <a:pt x="295" y="549"/>
                  <a:pt x="277" y="553"/>
                </a:cubicBezTo>
                <a:cubicBezTo>
                  <a:pt x="272" y="552"/>
                  <a:pt x="267" y="550"/>
                  <a:pt x="262" y="549"/>
                </a:cubicBezTo>
                <a:cubicBezTo>
                  <a:pt x="249" y="543"/>
                  <a:pt x="234" y="530"/>
                  <a:pt x="220" y="528"/>
                </a:cubicBezTo>
                <a:cubicBezTo>
                  <a:pt x="213" y="524"/>
                  <a:pt x="211" y="518"/>
                  <a:pt x="208" y="511"/>
                </a:cubicBezTo>
                <a:cubicBezTo>
                  <a:pt x="207" y="480"/>
                  <a:pt x="217" y="477"/>
                  <a:pt x="196" y="474"/>
                </a:cubicBezTo>
                <a:cubicBezTo>
                  <a:pt x="191" y="478"/>
                  <a:pt x="184" y="481"/>
                  <a:pt x="178" y="483"/>
                </a:cubicBezTo>
                <a:cubicBezTo>
                  <a:pt x="157" y="481"/>
                  <a:pt x="161" y="483"/>
                  <a:pt x="148" y="475"/>
                </a:cubicBezTo>
                <a:cubicBezTo>
                  <a:pt x="142" y="467"/>
                  <a:pt x="138" y="461"/>
                  <a:pt x="129" y="457"/>
                </a:cubicBezTo>
                <a:cubicBezTo>
                  <a:pt x="121" y="460"/>
                  <a:pt x="118" y="464"/>
                  <a:pt x="111" y="469"/>
                </a:cubicBezTo>
                <a:cubicBezTo>
                  <a:pt x="106" y="477"/>
                  <a:pt x="105" y="478"/>
                  <a:pt x="96" y="475"/>
                </a:cubicBezTo>
                <a:cubicBezTo>
                  <a:pt x="92" y="470"/>
                  <a:pt x="86" y="464"/>
                  <a:pt x="81" y="460"/>
                </a:cubicBezTo>
                <a:cubicBezTo>
                  <a:pt x="76" y="462"/>
                  <a:pt x="73" y="465"/>
                  <a:pt x="67" y="466"/>
                </a:cubicBezTo>
                <a:cubicBezTo>
                  <a:pt x="61" y="465"/>
                  <a:pt x="48" y="464"/>
                  <a:pt x="58" y="457"/>
                </a:cubicBezTo>
                <a:cubicBezTo>
                  <a:pt x="61" y="450"/>
                  <a:pt x="62" y="445"/>
                  <a:pt x="58" y="438"/>
                </a:cubicBezTo>
                <a:cubicBezTo>
                  <a:pt x="58" y="420"/>
                  <a:pt x="66" y="383"/>
                  <a:pt x="40" y="378"/>
                </a:cubicBezTo>
                <a:cubicBezTo>
                  <a:pt x="35" y="376"/>
                  <a:pt x="33" y="372"/>
                  <a:pt x="28" y="369"/>
                </a:cubicBezTo>
                <a:cubicBezTo>
                  <a:pt x="24" y="363"/>
                  <a:pt x="20" y="357"/>
                  <a:pt x="16" y="351"/>
                </a:cubicBezTo>
                <a:cubicBezTo>
                  <a:pt x="15" y="348"/>
                  <a:pt x="12" y="345"/>
                  <a:pt x="12" y="342"/>
                </a:cubicBezTo>
                <a:cubicBezTo>
                  <a:pt x="10" y="326"/>
                  <a:pt x="21" y="328"/>
                  <a:pt x="28" y="318"/>
                </a:cubicBezTo>
                <a:cubicBezTo>
                  <a:pt x="26" y="304"/>
                  <a:pt x="23" y="301"/>
                  <a:pt x="9" y="300"/>
                </a:cubicBezTo>
                <a:cubicBezTo>
                  <a:pt x="0" y="278"/>
                  <a:pt x="12" y="254"/>
                  <a:pt x="1" y="232"/>
                </a:cubicBezTo>
                <a:cubicBezTo>
                  <a:pt x="5" y="215"/>
                  <a:pt x="19" y="222"/>
                  <a:pt x="37" y="223"/>
                </a:cubicBezTo>
                <a:cubicBezTo>
                  <a:pt x="42" y="226"/>
                  <a:pt x="45" y="228"/>
                  <a:pt x="51" y="229"/>
                </a:cubicBezTo>
                <a:cubicBezTo>
                  <a:pt x="56" y="231"/>
                  <a:pt x="60" y="232"/>
                  <a:pt x="64" y="235"/>
                </a:cubicBezTo>
                <a:cubicBezTo>
                  <a:pt x="77" y="234"/>
                  <a:pt x="82" y="233"/>
                  <a:pt x="93" y="231"/>
                </a:cubicBezTo>
                <a:cubicBezTo>
                  <a:pt x="99" y="228"/>
                  <a:pt x="102" y="222"/>
                  <a:pt x="105" y="216"/>
                </a:cubicBezTo>
                <a:cubicBezTo>
                  <a:pt x="107" y="205"/>
                  <a:pt x="125" y="199"/>
                  <a:pt x="135" y="196"/>
                </a:cubicBezTo>
                <a:cubicBezTo>
                  <a:pt x="143" y="190"/>
                  <a:pt x="149" y="187"/>
                  <a:pt x="153" y="178"/>
                </a:cubicBezTo>
                <a:cubicBezTo>
                  <a:pt x="150" y="167"/>
                  <a:pt x="149" y="160"/>
                  <a:pt x="139" y="154"/>
                </a:cubicBezTo>
                <a:cubicBezTo>
                  <a:pt x="135" y="149"/>
                  <a:pt x="136" y="144"/>
                  <a:pt x="133" y="138"/>
                </a:cubicBezTo>
                <a:cubicBezTo>
                  <a:pt x="135" y="119"/>
                  <a:pt x="140" y="115"/>
                  <a:pt x="156" y="105"/>
                </a:cubicBezTo>
                <a:cubicBezTo>
                  <a:pt x="159" y="88"/>
                  <a:pt x="157" y="70"/>
                  <a:pt x="177" y="66"/>
                </a:cubicBezTo>
                <a:cubicBezTo>
                  <a:pt x="211" y="41"/>
                  <a:pt x="219" y="46"/>
                  <a:pt x="273" y="45"/>
                </a:cubicBezTo>
                <a:cubicBezTo>
                  <a:pt x="279" y="42"/>
                  <a:pt x="284" y="37"/>
                  <a:pt x="291" y="36"/>
                </a:cubicBezTo>
                <a:cubicBezTo>
                  <a:pt x="297" y="33"/>
                  <a:pt x="303" y="31"/>
                  <a:pt x="309" y="30"/>
                </a:cubicBezTo>
                <a:cubicBezTo>
                  <a:pt x="323" y="23"/>
                  <a:pt x="314" y="21"/>
                  <a:pt x="321" y="13"/>
                </a:cubicBezTo>
                <a:cubicBezTo>
                  <a:pt x="323" y="10"/>
                  <a:pt x="330" y="6"/>
                  <a:pt x="330" y="6"/>
                </a:cubicBezTo>
                <a:cubicBezTo>
                  <a:pt x="337" y="6"/>
                  <a:pt x="344" y="6"/>
                  <a:pt x="351" y="7"/>
                </a:cubicBezTo>
                <a:cubicBezTo>
                  <a:pt x="357" y="8"/>
                  <a:pt x="356" y="15"/>
                  <a:pt x="364" y="16"/>
                </a:cubicBezTo>
                <a:cubicBezTo>
                  <a:pt x="365" y="20"/>
                  <a:pt x="383" y="31"/>
                  <a:pt x="369" y="2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82" name="Oval 81"/>
          <p:cNvSpPr>
            <a:spLocks noChangeArrowheads="1"/>
          </p:cNvSpPr>
          <p:nvPr/>
        </p:nvSpPr>
        <p:spPr bwMode="auto">
          <a:xfrm>
            <a:off x="6515745" y="5012978"/>
            <a:ext cx="360362" cy="358775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83" name="Oval 82"/>
          <p:cNvSpPr>
            <a:spLocks noChangeArrowheads="1"/>
          </p:cNvSpPr>
          <p:nvPr/>
        </p:nvSpPr>
        <p:spPr bwMode="auto">
          <a:xfrm>
            <a:off x="3996382" y="2853978"/>
            <a:ext cx="488950" cy="488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lv-LV" sz="1800">
              <a:latin typeface="Arial" charset="0"/>
            </a:endParaRPr>
          </a:p>
        </p:txBody>
      </p:sp>
      <p:sp>
        <p:nvSpPr>
          <p:cNvPr id="84" name="Oval 83"/>
          <p:cNvSpPr>
            <a:spLocks noChangeArrowheads="1"/>
          </p:cNvSpPr>
          <p:nvPr/>
        </p:nvSpPr>
        <p:spPr bwMode="auto">
          <a:xfrm>
            <a:off x="899170" y="3862040"/>
            <a:ext cx="360362" cy="358775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85" name="Oval 84"/>
          <p:cNvSpPr>
            <a:spLocks noChangeArrowheads="1"/>
          </p:cNvSpPr>
          <p:nvPr/>
        </p:nvSpPr>
        <p:spPr bwMode="auto">
          <a:xfrm>
            <a:off x="5364807" y="1917353"/>
            <a:ext cx="215900" cy="21748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86" name="Oval 85"/>
          <p:cNvSpPr>
            <a:spLocks noChangeArrowheads="1"/>
          </p:cNvSpPr>
          <p:nvPr/>
        </p:nvSpPr>
        <p:spPr bwMode="auto">
          <a:xfrm>
            <a:off x="5868045" y="4077940"/>
            <a:ext cx="215900" cy="2159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87" name="Oval 86"/>
          <p:cNvSpPr>
            <a:spLocks noChangeArrowheads="1"/>
          </p:cNvSpPr>
          <p:nvPr/>
        </p:nvSpPr>
        <p:spPr bwMode="auto">
          <a:xfrm>
            <a:off x="1548457" y="2061815"/>
            <a:ext cx="288925" cy="2889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88" name="Oval 87"/>
          <p:cNvSpPr>
            <a:spLocks noChangeArrowheads="1"/>
          </p:cNvSpPr>
          <p:nvPr/>
        </p:nvSpPr>
        <p:spPr bwMode="auto">
          <a:xfrm>
            <a:off x="3607445" y="3601690"/>
            <a:ext cx="288925" cy="2889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89" name="Oval 88"/>
          <p:cNvSpPr>
            <a:spLocks noChangeArrowheads="1"/>
          </p:cNvSpPr>
          <p:nvPr/>
        </p:nvSpPr>
        <p:spPr bwMode="auto">
          <a:xfrm>
            <a:off x="3707457" y="3069878"/>
            <a:ext cx="288925" cy="2889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sp>
        <p:nvSpPr>
          <p:cNvPr id="90" name="Oval 89"/>
          <p:cNvSpPr>
            <a:spLocks noChangeArrowheads="1"/>
          </p:cNvSpPr>
          <p:nvPr/>
        </p:nvSpPr>
        <p:spPr bwMode="auto">
          <a:xfrm>
            <a:off x="7307907" y="3933478"/>
            <a:ext cx="215900" cy="2159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lv-LV" sz="1800">
              <a:latin typeface="Arial" charset="0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404956"/>
              </p:ext>
            </p:extLst>
          </p:nvPr>
        </p:nvGraphicFramePr>
        <p:xfrm>
          <a:off x="1187623" y="4536728"/>
          <a:ext cx="1353021" cy="1227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021"/>
              </a:tblGrid>
              <a:tr h="243808">
                <a:tc>
                  <a:txBody>
                    <a:bodyPr/>
                    <a:lstStyle/>
                    <a:p>
                      <a:r>
                        <a:rPr lang="lv-LV" sz="1000" b="1" dirty="0" smtClean="0">
                          <a:solidFill>
                            <a:schemeClr val="tx1"/>
                          </a:solidFill>
                        </a:rPr>
                        <a:t>PILSĒTAS</a:t>
                      </a:r>
                      <a:endParaRPr lang="lv-LV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3" marR="91403" marT="45714" marB="45714">
                    <a:noFill/>
                  </a:tcPr>
                </a:tc>
              </a:tr>
              <a:tr h="243808">
                <a:tc>
                  <a:txBody>
                    <a:bodyPr/>
                    <a:lstStyle/>
                    <a:p>
                      <a:r>
                        <a:rPr lang="lv-LV" sz="1000" b="1" dirty="0" smtClean="0">
                          <a:solidFill>
                            <a:schemeClr val="bg1"/>
                          </a:solidFill>
                        </a:rPr>
                        <a:t>125</a:t>
                      </a:r>
                      <a:r>
                        <a:rPr lang="lv-LV" sz="1000" b="1" baseline="0" dirty="0" smtClean="0">
                          <a:solidFill>
                            <a:schemeClr val="bg1"/>
                          </a:solidFill>
                        </a:rPr>
                        <a:t> 000</a:t>
                      </a:r>
                      <a:endParaRPr lang="lv-LV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03" marR="91403" marT="45714" marB="45714">
                    <a:solidFill>
                      <a:srgbClr val="FF0000"/>
                    </a:solidFill>
                  </a:tcPr>
                </a:tc>
              </a:tr>
              <a:tr h="246507">
                <a:tc>
                  <a:txBody>
                    <a:bodyPr/>
                    <a:lstStyle/>
                    <a:p>
                      <a:r>
                        <a:rPr lang="lv-LV" sz="1000" b="1" dirty="0" smtClean="0">
                          <a:solidFill>
                            <a:schemeClr val="bg1"/>
                          </a:solidFill>
                        </a:rPr>
                        <a:t>11 000 – 14 500</a:t>
                      </a:r>
                      <a:endParaRPr lang="lv-LV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03" marR="91403" marT="45714" marB="45714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46507">
                <a:tc>
                  <a:txBody>
                    <a:bodyPr/>
                    <a:lstStyle/>
                    <a:p>
                      <a:r>
                        <a:rPr lang="lv-LV" sz="1000" b="1" dirty="0" smtClean="0">
                          <a:solidFill>
                            <a:schemeClr val="bg1"/>
                          </a:solidFill>
                        </a:rPr>
                        <a:t>6 000 – 8 500</a:t>
                      </a:r>
                      <a:endParaRPr lang="lv-LV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03" marR="91403" marT="45714" marB="45714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46507">
                <a:tc>
                  <a:txBody>
                    <a:bodyPr/>
                    <a:lstStyle/>
                    <a:p>
                      <a:r>
                        <a:rPr lang="lv-LV" sz="1000" b="1" dirty="0" smtClean="0">
                          <a:solidFill>
                            <a:schemeClr val="bg1"/>
                          </a:solidFill>
                        </a:rPr>
                        <a:t>1 000 – 2 500</a:t>
                      </a:r>
                      <a:endParaRPr lang="lv-LV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03" marR="91403" marT="45714" marB="4571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574508"/>
              </p:ext>
            </p:extLst>
          </p:nvPr>
        </p:nvGraphicFramePr>
        <p:xfrm>
          <a:off x="2704156" y="4533553"/>
          <a:ext cx="1624025" cy="162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025"/>
              </a:tblGrid>
              <a:tr h="396085">
                <a:tc>
                  <a:txBody>
                    <a:bodyPr/>
                    <a:lstStyle/>
                    <a:p>
                      <a:r>
                        <a:rPr lang="lv-LV" sz="1000" b="1" dirty="0" smtClean="0">
                          <a:solidFill>
                            <a:schemeClr val="tx1"/>
                          </a:solidFill>
                        </a:rPr>
                        <a:t>ADMINISTRATĪVĀS TERITORIJAS</a:t>
                      </a:r>
                      <a:endParaRPr lang="lv-LV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2" marB="45702">
                    <a:noFill/>
                  </a:tcPr>
                </a:tc>
              </a:tr>
              <a:tr h="243745">
                <a:tc>
                  <a:txBody>
                    <a:bodyPr/>
                    <a:lstStyle/>
                    <a:p>
                      <a:r>
                        <a:rPr lang="lv-LV" sz="1000" b="1" dirty="0" smtClean="0">
                          <a:solidFill>
                            <a:schemeClr val="bg1"/>
                          </a:solidFill>
                        </a:rPr>
                        <a:t>25 000</a:t>
                      </a:r>
                      <a:endParaRPr lang="lv-LV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02" marB="45702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46443">
                <a:tc>
                  <a:txBody>
                    <a:bodyPr/>
                    <a:lstStyle/>
                    <a:p>
                      <a:r>
                        <a:rPr lang="lv-LV" sz="1000" b="1" dirty="0" smtClean="0">
                          <a:solidFill>
                            <a:schemeClr val="bg1"/>
                          </a:solidFill>
                        </a:rPr>
                        <a:t>3 000 – 4 000</a:t>
                      </a:r>
                      <a:endParaRPr lang="lv-LV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02" marB="45702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6443">
                <a:tc>
                  <a:txBody>
                    <a:bodyPr/>
                    <a:lstStyle/>
                    <a:p>
                      <a:r>
                        <a:rPr lang="lv-LV" sz="1000" b="1" dirty="0" smtClean="0">
                          <a:solidFill>
                            <a:schemeClr val="bg1"/>
                          </a:solidFill>
                        </a:rPr>
                        <a:t>2 000 – 3 000</a:t>
                      </a:r>
                      <a:endParaRPr lang="lv-LV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02" marB="4570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6443">
                <a:tc>
                  <a:txBody>
                    <a:bodyPr/>
                    <a:lstStyle/>
                    <a:p>
                      <a:r>
                        <a:rPr lang="lv-LV" sz="1000" b="1" dirty="0" smtClean="0">
                          <a:solidFill>
                            <a:schemeClr val="bg1"/>
                          </a:solidFill>
                        </a:rPr>
                        <a:t>1 000</a:t>
                      </a:r>
                      <a:r>
                        <a:rPr lang="lv-LV" sz="1000" b="1" baseline="0" dirty="0" smtClean="0">
                          <a:solidFill>
                            <a:schemeClr val="bg1"/>
                          </a:solidFill>
                        </a:rPr>
                        <a:t> – 2 000</a:t>
                      </a:r>
                      <a:endParaRPr lang="lv-LV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02" marB="4570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6443">
                <a:tc>
                  <a:txBody>
                    <a:bodyPr/>
                    <a:lstStyle/>
                    <a:p>
                      <a:r>
                        <a:rPr lang="lv-LV" sz="1000" b="1" dirty="0" smtClean="0">
                          <a:solidFill>
                            <a:schemeClr val="bg1"/>
                          </a:solidFill>
                        </a:rPr>
                        <a:t>&lt;</a:t>
                      </a:r>
                      <a:r>
                        <a:rPr lang="lv-LV" sz="1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lv-LV" sz="1000" b="1" dirty="0" smtClean="0">
                          <a:solidFill>
                            <a:schemeClr val="bg1"/>
                          </a:solidFill>
                        </a:rPr>
                        <a:t>1 000</a:t>
                      </a:r>
                      <a:endParaRPr lang="lv-LV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02" marB="457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3" name="TextBox 92"/>
          <p:cNvSpPr txBox="1"/>
          <p:nvPr/>
        </p:nvSpPr>
        <p:spPr>
          <a:xfrm>
            <a:off x="735787" y="6660"/>
            <a:ext cx="7906625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Nepilsoņu skaits Latvijas pilsētās un administratīvajās teritorijās</a:t>
            </a:r>
          </a:p>
          <a:p>
            <a:pPr algn="ctr"/>
            <a:r>
              <a:rPr lang="lv-LV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01.01.2017.</a:t>
            </a:r>
          </a:p>
          <a:p>
            <a:pPr algn="r"/>
            <a:r>
              <a:rPr lang="lv-LV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Rīga</a:t>
            </a:r>
            <a:r>
              <a:rPr lang="lv-LV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lv-LV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125 344</a:t>
            </a:r>
            <a:r>
              <a:rPr lang="lv-LV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</a:t>
            </a:r>
          </a:p>
          <a:p>
            <a:pPr algn="r"/>
            <a:r>
              <a:rPr lang="lv-LV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Kopā pilsētās – </a:t>
            </a:r>
            <a:r>
              <a:rPr lang="lv-LV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178 972</a:t>
            </a:r>
            <a:endParaRPr lang="lv-LV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v-LV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Kopā novados – </a:t>
            </a:r>
            <a:r>
              <a:rPr lang="lv-LV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63 588</a:t>
            </a:r>
          </a:p>
          <a:p>
            <a:endParaRPr lang="lv-LV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76328" y="4232121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Liepāja</a:t>
            </a:r>
            <a:endParaRPr lang="lv-LV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187624" y="2334091"/>
            <a:ext cx="860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Ventspils</a:t>
            </a:r>
            <a:endParaRPr lang="lv-LV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346290" y="2788116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Jūrmala</a:t>
            </a:r>
            <a:endParaRPr lang="lv-LV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392632" y="3850540"/>
            <a:ext cx="747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Jelgava</a:t>
            </a:r>
            <a:endParaRPr lang="lv-LV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580112" y="5312241"/>
            <a:ext cx="1005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Daugavpils</a:t>
            </a:r>
            <a:endParaRPr lang="lv-LV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74228" y="1642991"/>
            <a:ext cx="815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Valmiera</a:t>
            </a:r>
            <a:endParaRPr lang="lv-LV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092280" y="4149080"/>
            <a:ext cx="80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Rēzekne</a:t>
            </a:r>
            <a:endParaRPr lang="lv-LV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08104" y="4342947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Jēkabpils</a:t>
            </a:r>
            <a:endParaRPr lang="lv-LV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755589" y="2603369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Rīga</a:t>
            </a:r>
            <a:endParaRPr lang="lv-LV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02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536" y="334415"/>
            <a:ext cx="6415119" cy="893023"/>
          </a:xfrm>
        </p:spPr>
        <p:txBody>
          <a:bodyPr>
            <a:normAutofit/>
          </a:bodyPr>
          <a:lstStyle/>
          <a:p>
            <a:r>
              <a:rPr lang="lv-LV" b="1" dirty="0" smtClean="0">
                <a:solidFill>
                  <a:srgbClr val="002060"/>
                </a:solidFill>
              </a:rPr>
              <a:t>Nepilsoņu sadalījums pēc vecuma</a:t>
            </a:r>
            <a:br>
              <a:rPr lang="lv-LV" b="1" dirty="0" smtClean="0">
                <a:solidFill>
                  <a:srgbClr val="002060"/>
                </a:solidFill>
              </a:rPr>
            </a:br>
            <a:r>
              <a:rPr lang="lv-LV" sz="2000" b="1" dirty="0" smtClean="0">
                <a:solidFill>
                  <a:srgbClr val="002060"/>
                </a:solidFill>
              </a:rPr>
              <a:t>(</a:t>
            </a:r>
            <a:r>
              <a:rPr lang="lv-LV" sz="2000" b="1" smtClean="0">
                <a:solidFill>
                  <a:srgbClr val="002060"/>
                </a:solidFill>
              </a:rPr>
              <a:t>uz 01.01.2017</a:t>
            </a:r>
            <a:r>
              <a:rPr lang="lv-LV" sz="2000" b="1" dirty="0" smtClean="0">
                <a:solidFill>
                  <a:srgbClr val="002060"/>
                </a:solidFill>
              </a:rPr>
              <a:t>.)</a:t>
            </a:r>
            <a:endParaRPr lang="lv-LV" sz="2000" b="1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PMLP Naturalizācijas pārvalde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542031"/>
              </p:ext>
            </p:extLst>
          </p:nvPr>
        </p:nvGraphicFramePr>
        <p:xfrm>
          <a:off x="2271713" y="2078038"/>
          <a:ext cx="6415087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868347"/>
              </p:ext>
            </p:extLst>
          </p:nvPr>
        </p:nvGraphicFramePr>
        <p:xfrm>
          <a:off x="617838" y="1540476"/>
          <a:ext cx="7597588" cy="5074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31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307" y="172995"/>
            <a:ext cx="6415119" cy="700216"/>
          </a:xfrm>
        </p:spPr>
        <p:txBody>
          <a:bodyPr>
            <a:normAutofit fontScale="90000"/>
          </a:bodyPr>
          <a:lstStyle/>
          <a:p>
            <a:r>
              <a:rPr lang="lv-LV" b="1" dirty="0" smtClean="0">
                <a:solidFill>
                  <a:srgbClr val="002060"/>
                </a:solidFill>
              </a:rPr>
              <a:t>Bērni ar pilsoņa un nepilsoņa statusu </a:t>
            </a:r>
            <a:r>
              <a:rPr lang="lv-LV" sz="2000" b="1" dirty="0" smtClean="0">
                <a:solidFill>
                  <a:srgbClr val="002060"/>
                </a:solidFill>
              </a:rPr>
              <a:t>(pēc dzimšanas gada)</a:t>
            </a:r>
            <a:endParaRPr lang="lv-LV" sz="2000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5854" y="6364125"/>
            <a:ext cx="998738" cy="3651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 smtClean="0"/>
          </a:p>
          <a:p>
            <a:r>
              <a:rPr lang="lv-LV" dirty="0" smtClean="0"/>
              <a:t>PMLP </a:t>
            </a:r>
            <a:r>
              <a:rPr lang="lv-LV" dirty="0"/>
              <a:t>Naturalizācijas pārvalde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992142"/>
              </p:ext>
            </p:extLst>
          </p:nvPr>
        </p:nvGraphicFramePr>
        <p:xfrm>
          <a:off x="1169773" y="1507525"/>
          <a:ext cx="7801232" cy="4856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419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536" y="334416"/>
            <a:ext cx="6415119" cy="637650"/>
          </a:xfrm>
        </p:spPr>
        <p:txBody>
          <a:bodyPr>
            <a:normAutofit fontScale="90000"/>
          </a:bodyPr>
          <a:lstStyle/>
          <a:p>
            <a:r>
              <a:rPr lang="lv-LV" b="1" dirty="0" smtClean="0">
                <a:solidFill>
                  <a:srgbClr val="002060"/>
                </a:solidFill>
              </a:rPr>
              <a:t>Naturalizācija: galvenie rādītāji </a:t>
            </a:r>
            <a:br>
              <a:rPr lang="lv-LV" b="1" dirty="0" smtClean="0">
                <a:solidFill>
                  <a:srgbClr val="002060"/>
                </a:solidFill>
              </a:rPr>
            </a:br>
            <a:r>
              <a:rPr lang="lv-LV" b="1" dirty="0" smtClean="0">
                <a:solidFill>
                  <a:srgbClr val="002060"/>
                </a:solidFill>
              </a:rPr>
              <a:t>(līdz 31.12.2016.)</a:t>
            </a:r>
            <a:endParaRPr lang="lv-LV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08" y="1540476"/>
            <a:ext cx="8139904" cy="4788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600" dirty="0">
                <a:solidFill>
                  <a:srgbClr val="002060"/>
                </a:solidFill>
              </a:rPr>
              <a:t>Naturalizācijas process Latvijā uzsākts </a:t>
            </a:r>
            <a:r>
              <a:rPr lang="lv-LV" sz="1600" b="1" dirty="0">
                <a:solidFill>
                  <a:srgbClr val="002060"/>
                </a:solidFill>
              </a:rPr>
              <a:t>1995.gada </a:t>
            </a:r>
            <a:r>
              <a:rPr lang="lv-LV" sz="1600" b="1" dirty="0" smtClean="0">
                <a:solidFill>
                  <a:srgbClr val="002060"/>
                </a:solidFill>
              </a:rPr>
              <a:t>1.februārī.</a:t>
            </a:r>
          </a:p>
          <a:p>
            <a:pPr marL="0" indent="0">
              <a:buNone/>
            </a:pPr>
            <a:endParaRPr lang="lv-LV" sz="1600" dirty="0" smtClean="0">
              <a:solidFill>
                <a:srgbClr val="002060"/>
              </a:solidFill>
            </a:endParaRPr>
          </a:p>
          <a:p>
            <a:r>
              <a:rPr lang="lv-LV" sz="1600" dirty="0">
                <a:solidFill>
                  <a:srgbClr val="002060"/>
                </a:solidFill>
              </a:rPr>
              <a:t>Ar </a:t>
            </a:r>
            <a:r>
              <a:rPr lang="lv-LV" sz="1600" dirty="0" smtClean="0">
                <a:solidFill>
                  <a:srgbClr val="002060"/>
                </a:solidFill>
              </a:rPr>
              <a:t>MK </a:t>
            </a:r>
            <a:r>
              <a:rPr lang="lv-LV" sz="1600" dirty="0">
                <a:solidFill>
                  <a:srgbClr val="002060"/>
                </a:solidFill>
              </a:rPr>
              <a:t>rīkojumu Latvijas pilsonībā uzņemtas </a:t>
            </a:r>
            <a:r>
              <a:rPr lang="lv-LV" sz="1600" b="1" dirty="0">
                <a:solidFill>
                  <a:srgbClr val="002060"/>
                </a:solidFill>
              </a:rPr>
              <a:t>144 515</a:t>
            </a:r>
            <a:r>
              <a:rPr lang="lv-LV" sz="1600" dirty="0">
                <a:solidFill>
                  <a:srgbClr val="002060"/>
                </a:solidFill>
              </a:rPr>
              <a:t> </a:t>
            </a:r>
            <a:r>
              <a:rPr lang="lv-LV" sz="1600" dirty="0" smtClean="0">
                <a:solidFill>
                  <a:srgbClr val="002060"/>
                </a:solidFill>
              </a:rPr>
              <a:t>personas </a:t>
            </a:r>
            <a:endParaRPr lang="lv-LV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lv-LV" sz="1600" dirty="0" smtClean="0">
                <a:solidFill>
                  <a:srgbClr val="002060"/>
                </a:solidFill>
              </a:rPr>
              <a:t>(t.sk. </a:t>
            </a:r>
            <a:r>
              <a:rPr lang="lv-LV" sz="1600" b="1" dirty="0" smtClean="0">
                <a:solidFill>
                  <a:srgbClr val="002060"/>
                </a:solidFill>
              </a:rPr>
              <a:t>14 461</a:t>
            </a:r>
            <a:r>
              <a:rPr lang="lv-LV" sz="1600" b="1" dirty="0">
                <a:solidFill>
                  <a:srgbClr val="002060"/>
                </a:solidFill>
              </a:rPr>
              <a:t> </a:t>
            </a:r>
            <a:r>
              <a:rPr lang="lv-LV" sz="1600" dirty="0" smtClean="0">
                <a:solidFill>
                  <a:srgbClr val="002060"/>
                </a:solidFill>
              </a:rPr>
              <a:t>nepilngadīgs bērns);</a:t>
            </a:r>
          </a:p>
          <a:p>
            <a:pPr lvl="0"/>
            <a:r>
              <a:rPr lang="lv-LV" sz="1600" dirty="0">
                <a:solidFill>
                  <a:srgbClr val="002060"/>
                </a:solidFill>
              </a:rPr>
              <a:t>N</a:t>
            </a:r>
            <a:r>
              <a:rPr lang="lv-LV" sz="1600" dirty="0" smtClean="0">
                <a:solidFill>
                  <a:srgbClr val="002060"/>
                </a:solidFill>
              </a:rPr>
              <a:t>aturalizācijas </a:t>
            </a:r>
            <a:r>
              <a:rPr lang="lv-LV" sz="1600" dirty="0">
                <a:solidFill>
                  <a:srgbClr val="002060"/>
                </a:solidFill>
              </a:rPr>
              <a:t>iesniegumu </a:t>
            </a:r>
            <a:r>
              <a:rPr lang="lv-LV" sz="1600" dirty="0" smtClean="0">
                <a:solidFill>
                  <a:srgbClr val="002060"/>
                </a:solidFill>
              </a:rPr>
              <a:t>izskatīšana izbeigta </a:t>
            </a:r>
            <a:r>
              <a:rPr lang="en-US" sz="1600" b="1" dirty="0" smtClean="0">
                <a:solidFill>
                  <a:srgbClr val="002060"/>
                </a:solidFill>
              </a:rPr>
              <a:t>12 </a:t>
            </a:r>
            <a:r>
              <a:rPr lang="en-US" sz="1600" b="1" dirty="0">
                <a:solidFill>
                  <a:srgbClr val="002060"/>
                </a:solidFill>
              </a:rPr>
              <a:t>681 </a:t>
            </a:r>
            <a:r>
              <a:rPr lang="lv-LV" sz="1600" dirty="0" smtClean="0">
                <a:solidFill>
                  <a:srgbClr val="002060"/>
                </a:solidFill>
              </a:rPr>
              <a:t>personai;</a:t>
            </a:r>
          </a:p>
          <a:p>
            <a:pPr lvl="0"/>
            <a:r>
              <a:rPr lang="lv-LV" sz="1600" dirty="0">
                <a:solidFill>
                  <a:srgbClr val="002060"/>
                </a:solidFill>
              </a:rPr>
              <a:t>Uzņemšana Latvijas pilsonībā atteikta </a:t>
            </a:r>
            <a:r>
              <a:rPr lang="en-US" sz="1600" b="1" dirty="0">
                <a:solidFill>
                  <a:srgbClr val="002060"/>
                </a:solidFill>
              </a:rPr>
              <a:t>879 </a:t>
            </a:r>
            <a:r>
              <a:rPr lang="lv-LV" sz="1600" dirty="0" smtClean="0">
                <a:solidFill>
                  <a:srgbClr val="002060"/>
                </a:solidFill>
              </a:rPr>
              <a:t>personām;</a:t>
            </a:r>
          </a:p>
          <a:p>
            <a:pPr marL="0" lvl="0" indent="0">
              <a:buNone/>
            </a:pPr>
            <a:endParaRPr lang="lv-LV" sz="1600" dirty="0" smtClean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lv-LV" sz="1600" b="1" dirty="0">
                <a:solidFill>
                  <a:srgbClr val="002060"/>
                </a:solidFill>
              </a:rPr>
              <a:t>No </a:t>
            </a:r>
            <a:r>
              <a:rPr lang="lv-LV" sz="1600" b="1" dirty="0" smtClean="0">
                <a:solidFill>
                  <a:srgbClr val="002060"/>
                </a:solidFill>
              </a:rPr>
              <a:t>kopējā pilsonības </a:t>
            </a:r>
            <a:r>
              <a:rPr lang="lv-LV" sz="1600" b="1" dirty="0">
                <a:solidFill>
                  <a:srgbClr val="002060"/>
                </a:solidFill>
              </a:rPr>
              <a:t>pretendentu </a:t>
            </a:r>
            <a:r>
              <a:rPr lang="lv-LV" sz="1600" b="1" dirty="0" smtClean="0">
                <a:solidFill>
                  <a:srgbClr val="002060"/>
                </a:solidFill>
              </a:rPr>
              <a:t>skaita:</a:t>
            </a:r>
          </a:p>
          <a:p>
            <a:pPr lvl="0"/>
            <a:r>
              <a:rPr lang="en-US" sz="1500" b="1" dirty="0" smtClean="0">
                <a:solidFill>
                  <a:srgbClr val="002060"/>
                </a:solidFill>
              </a:rPr>
              <a:t>62.8</a:t>
            </a:r>
            <a:r>
              <a:rPr lang="en-US" sz="1500" b="1" dirty="0">
                <a:solidFill>
                  <a:srgbClr val="002060"/>
                </a:solidFill>
              </a:rPr>
              <a:t>%</a:t>
            </a:r>
            <a:r>
              <a:rPr lang="en-US" sz="1500" dirty="0">
                <a:solidFill>
                  <a:srgbClr val="002060"/>
                </a:solidFill>
              </a:rPr>
              <a:t> </a:t>
            </a:r>
            <a:r>
              <a:rPr lang="lv-LV" sz="1500" dirty="0" smtClean="0">
                <a:solidFill>
                  <a:srgbClr val="002060"/>
                </a:solidFill>
              </a:rPr>
              <a:t>sievietes</a:t>
            </a:r>
            <a:r>
              <a:rPr lang="lv-LV" sz="1500" dirty="0">
                <a:solidFill>
                  <a:srgbClr val="002060"/>
                </a:solidFill>
              </a:rPr>
              <a:t>, </a:t>
            </a:r>
            <a:r>
              <a:rPr lang="en-US" sz="1500" b="1" dirty="0">
                <a:solidFill>
                  <a:srgbClr val="002060"/>
                </a:solidFill>
              </a:rPr>
              <a:t>37.2</a:t>
            </a:r>
            <a:r>
              <a:rPr lang="en-US" sz="1500" b="1" dirty="0" smtClean="0">
                <a:solidFill>
                  <a:srgbClr val="002060"/>
                </a:solidFill>
              </a:rPr>
              <a:t>%</a:t>
            </a:r>
            <a:r>
              <a:rPr lang="lv-LV" sz="1500" b="1" dirty="0" smtClean="0">
                <a:solidFill>
                  <a:srgbClr val="002060"/>
                </a:solidFill>
              </a:rPr>
              <a:t> </a:t>
            </a:r>
            <a:r>
              <a:rPr lang="lv-LV" sz="1500" dirty="0" smtClean="0">
                <a:solidFill>
                  <a:srgbClr val="002060"/>
                </a:solidFill>
              </a:rPr>
              <a:t>vīrieši;</a:t>
            </a:r>
          </a:p>
          <a:p>
            <a:pPr lvl="0"/>
            <a:r>
              <a:rPr lang="lv-LV" sz="1500" b="1" dirty="0" smtClean="0">
                <a:solidFill>
                  <a:srgbClr val="002060"/>
                </a:solidFill>
              </a:rPr>
              <a:t>68%</a:t>
            </a:r>
            <a:r>
              <a:rPr lang="lv-LV" sz="1500" dirty="0" smtClean="0">
                <a:solidFill>
                  <a:srgbClr val="002060"/>
                </a:solidFill>
              </a:rPr>
              <a:t>-krievi, </a:t>
            </a:r>
            <a:r>
              <a:rPr lang="lv-LV" sz="1500" b="1" dirty="0" smtClean="0">
                <a:solidFill>
                  <a:srgbClr val="002060"/>
                </a:solidFill>
              </a:rPr>
              <a:t>10.4%-</a:t>
            </a:r>
            <a:r>
              <a:rPr lang="lv-LV" sz="1500" dirty="0" smtClean="0">
                <a:solidFill>
                  <a:srgbClr val="002060"/>
                </a:solidFill>
              </a:rPr>
              <a:t>baltkrievi, </a:t>
            </a:r>
            <a:r>
              <a:rPr lang="lv-LV" sz="1500" b="1" dirty="0" smtClean="0">
                <a:solidFill>
                  <a:srgbClr val="002060"/>
                </a:solidFill>
              </a:rPr>
              <a:t>9.4%-</a:t>
            </a:r>
            <a:r>
              <a:rPr lang="lv-LV" sz="1500" dirty="0" smtClean="0">
                <a:solidFill>
                  <a:srgbClr val="002060"/>
                </a:solidFill>
              </a:rPr>
              <a:t>ukraiņi, </a:t>
            </a:r>
            <a:r>
              <a:rPr lang="lv-LV" sz="1500" b="1" dirty="0" smtClean="0">
                <a:solidFill>
                  <a:srgbClr val="002060"/>
                </a:solidFill>
              </a:rPr>
              <a:t>4.1%-</a:t>
            </a:r>
            <a:r>
              <a:rPr lang="lv-LV" sz="1500" dirty="0" smtClean="0">
                <a:solidFill>
                  <a:srgbClr val="002060"/>
                </a:solidFill>
              </a:rPr>
              <a:t>poļi, </a:t>
            </a:r>
            <a:r>
              <a:rPr lang="lv-LV" sz="1500" b="1" dirty="0" smtClean="0">
                <a:solidFill>
                  <a:srgbClr val="002060"/>
                </a:solidFill>
              </a:rPr>
              <a:t>3.6</a:t>
            </a:r>
            <a:r>
              <a:rPr lang="lv-LV" sz="1500" b="1" dirty="0">
                <a:solidFill>
                  <a:srgbClr val="002060"/>
                </a:solidFill>
              </a:rPr>
              <a:t>%</a:t>
            </a:r>
            <a:r>
              <a:rPr lang="lv-LV" sz="1500" dirty="0">
                <a:solidFill>
                  <a:srgbClr val="002060"/>
                </a:solidFill>
              </a:rPr>
              <a:t>- lietuvieši un igauņi, </a:t>
            </a:r>
            <a:r>
              <a:rPr lang="lv-LV" sz="1500" b="1" dirty="0" smtClean="0">
                <a:solidFill>
                  <a:srgbClr val="002060"/>
                </a:solidFill>
              </a:rPr>
              <a:t>0.1%</a:t>
            </a:r>
            <a:r>
              <a:rPr lang="lv-LV" sz="1500" dirty="0" smtClean="0">
                <a:solidFill>
                  <a:srgbClr val="002060"/>
                </a:solidFill>
              </a:rPr>
              <a:t>- latvieši </a:t>
            </a:r>
            <a:r>
              <a:rPr lang="lv-LV" sz="1500" dirty="0">
                <a:solidFill>
                  <a:srgbClr val="002060"/>
                </a:solidFill>
              </a:rPr>
              <a:t>un lībieši, </a:t>
            </a:r>
            <a:r>
              <a:rPr lang="lv-LV" sz="1500" b="1" dirty="0">
                <a:solidFill>
                  <a:srgbClr val="002060"/>
                </a:solidFill>
              </a:rPr>
              <a:t>4.3</a:t>
            </a:r>
            <a:r>
              <a:rPr lang="lv-LV" sz="1500" b="1" dirty="0" smtClean="0">
                <a:solidFill>
                  <a:srgbClr val="002060"/>
                </a:solidFill>
              </a:rPr>
              <a:t>%- </a:t>
            </a:r>
            <a:r>
              <a:rPr lang="lv-LV" sz="1500" dirty="0" smtClean="0">
                <a:solidFill>
                  <a:srgbClr val="002060"/>
                </a:solidFill>
              </a:rPr>
              <a:t>citi;</a:t>
            </a:r>
          </a:p>
          <a:p>
            <a:pPr marL="0" indent="0">
              <a:buNone/>
            </a:pPr>
            <a:endParaRPr lang="lv-LV" sz="15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lv-LV" sz="1600" dirty="0" smtClean="0">
                <a:solidFill>
                  <a:srgbClr val="002060"/>
                </a:solidFill>
              </a:rPr>
              <a:t>No </a:t>
            </a:r>
            <a:r>
              <a:rPr lang="lv-LV" sz="1600" dirty="0">
                <a:solidFill>
                  <a:srgbClr val="002060"/>
                </a:solidFill>
              </a:rPr>
              <a:t>1999.gada 1.janvāra </a:t>
            </a:r>
            <a:r>
              <a:rPr lang="lv-LV" sz="1600" b="1" dirty="0" smtClean="0">
                <a:solidFill>
                  <a:srgbClr val="002060"/>
                </a:solidFill>
              </a:rPr>
              <a:t>par </a:t>
            </a:r>
            <a:r>
              <a:rPr lang="lv-LV" sz="1600" b="1" dirty="0">
                <a:solidFill>
                  <a:srgbClr val="002060"/>
                </a:solidFill>
              </a:rPr>
              <a:t>Latvijas </a:t>
            </a:r>
            <a:r>
              <a:rPr lang="lv-LV" sz="1600" b="1" dirty="0" smtClean="0">
                <a:solidFill>
                  <a:srgbClr val="002060"/>
                </a:solidFill>
              </a:rPr>
              <a:t>pilsoņiem </a:t>
            </a:r>
            <a:r>
              <a:rPr lang="lv-LV" sz="1600" dirty="0" smtClean="0">
                <a:solidFill>
                  <a:srgbClr val="002060"/>
                </a:solidFill>
              </a:rPr>
              <a:t>Pilsonības likuma 3.</a:t>
            </a:r>
            <a:r>
              <a:rPr lang="lv-LV" sz="1600" baseline="30000" dirty="0" smtClean="0">
                <a:solidFill>
                  <a:srgbClr val="002060"/>
                </a:solidFill>
              </a:rPr>
              <a:t>1</a:t>
            </a:r>
            <a:r>
              <a:rPr lang="lv-LV" sz="1600" dirty="0" smtClean="0">
                <a:solidFill>
                  <a:srgbClr val="002060"/>
                </a:solidFill>
              </a:rPr>
              <a:t> panta kārtībā atzīti </a:t>
            </a:r>
            <a:r>
              <a:rPr lang="lv-LV" sz="1600" b="1" dirty="0">
                <a:solidFill>
                  <a:srgbClr val="002060"/>
                </a:solidFill>
              </a:rPr>
              <a:t>11 492 </a:t>
            </a:r>
            <a:r>
              <a:rPr lang="lv-LV" sz="1600" dirty="0">
                <a:solidFill>
                  <a:srgbClr val="002060"/>
                </a:solidFill>
              </a:rPr>
              <a:t>Latvijā pēc 1991.gada 21.augusta dzimuši </a:t>
            </a:r>
            <a:r>
              <a:rPr lang="lv-LV" sz="1600" b="1" dirty="0">
                <a:solidFill>
                  <a:srgbClr val="002060"/>
                </a:solidFill>
              </a:rPr>
              <a:t>bezvalstnieku vai nepilsoņu bērni</a:t>
            </a:r>
            <a:r>
              <a:rPr lang="lv-LV" sz="1600" b="1" dirty="0" smtClean="0">
                <a:solidFill>
                  <a:srgbClr val="002060"/>
                </a:solidFill>
              </a:rPr>
              <a:t>.</a:t>
            </a:r>
          </a:p>
          <a:p>
            <a:endParaRPr lang="lv-LV" sz="1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lv-LV" sz="1600" b="1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endParaRPr lang="lv-LV" sz="1500" dirty="0" smtClean="0"/>
          </a:p>
          <a:p>
            <a:endParaRPr lang="lv-LV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4048" y="6329460"/>
            <a:ext cx="998738" cy="3651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PMLP Naturalizācijas pārvalde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654" y="334415"/>
            <a:ext cx="6787978" cy="777693"/>
          </a:xfrm>
        </p:spPr>
        <p:txBody>
          <a:bodyPr>
            <a:normAutofit/>
          </a:bodyPr>
          <a:lstStyle/>
          <a:p>
            <a:r>
              <a:rPr lang="lv-LV" sz="2200" b="1" dirty="0">
                <a:solidFill>
                  <a:srgbClr val="002060"/>
                </a:solidFill>
              </a:rPr>
              <a:t>Naturalizācija: galvenie </a:t>
            </a:r>
            <a:r>
              <a:rPr lang="lv-LV" sz="2200" b="1" dirty="0" smtClean="0">
                <a:solidFill>
                  <a:srgbClr val="002060"/>
                </a:solidFill>
              </a:rPr>
              <a:t>rādītāji (2016.g.)</a:t>
            </a:r>
            <a:endParaRPr lang="lv-LV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20" y="1862321"/>
            <a:ext cx="8410832" cy="40481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v-LV" b="1" dirty="0">
                <a:solidFill>
                  <a:srgbClr val="002060"/>
                </a:solidFill>
              </a:rPr>
              <a:t>2016. gadā</a:t>
            </a:r>
            <a:r>
              <a:rPr lang="lv-LV" dirty="0">
                <a:solidFill>
                  <a:srgbClr val="002060"/>
                </a:solidFill>
              </a:rPr>
              <a:t> Latvijas pilsonībā naturalizācijas kārtībā uzņemtas </a:t>
            </a:r>
            <a:r>
              <a:rPr lang="lv-LV" b="1" dirty="0">
                <a:solidFill>
                  <a:srgbClr val="002060"/>
                </a:solidFill>
              </a:rPr>
              <a:t>987 personas</a:t>
            </a:r>
            <a:r>
              <a:rPr lang="lv-LV" dirty="0">
                <a:solidFill>
                  <a:srgbClr val="002060"/>
                </a:solidFill>
              </a:rPr>
              <a:t>, no kurām:</a:t>
            </a:r>
          </a:p>
          <a:p>
            <a:pPr marL="0" indent="0">
              <a:buNone/>
            </a:pPr>
            <a:endParaRPr lang="lv-LV" dirty="0">
              <a:solidFill>
                <a:srgbClr val="002060"/>
              </a:solidFill>
            </a:endParaRPr>
          </a:p>
          <a:p>
            <a:pPr lvl="0"/>
            <a:r>
              <a:rPr lang="lv-LV" b="1" dirty="0">
                <a:solidFill>
                  <a:srgbClr val="002060"/>
                </a:solidFill>
              </a:rPr>
              <a:t>52</a:t>
            </a:r>
            <a:r>
              <a:rPr lang="lv-LV" dirty="0">
                <a:solidFill>
                  <a:srgbClr val="002060"/>
                </a:solidFill>
              </a:rPr>
              <a:t> ir nepilngadīgi bērni;</a:t>
            </a:r>
          </a:p>
          <a:p>
            <a:pPr lvl="0"/>
            <a:r>
              <a:rPr lang="lv-LV" b="1" dirty="0" smtClean="0">
                <a:solidFill>
                  <a:srgbClr val="002060"/>
                </a:solidFill>
              </a:rPr>
              <a:t>106</a:t>
            </a:r>
            <a:r>
              <a:rPr lang="lv-LV" dirty="0" smtClean="0">
                <a:solidFill>
                  <a:srgbClr val="002060"/>
                </a:solidFill>
              </a:rPr>
              <a:t> </a:t>
            </a:r>
            <a:r>
              <a:rPr lang="lv-LV" dirty="0">
                <a:solidFill>
                  <a:srgbClr val="002060"/>
                </a:solidFill>
              </a:rPr>
              <a:t>ir ārzemnieki (</a:t>
            </a:r>
            <a:r>
              <a:rPr lang="lv-LV" b="1" dirty="0">
                <a:solidFill>
                  <a:srgbClr val="002060"/>
                </a:solidFill>
              </a:rPr>
              <a:t>54</a:t>
            </a:r>
            <a:r>
              <a:rPr lang="lv-LV" dirty="0">
                <a:solidFill>
                  <a:srgbClr val="002060"/>
                </a:solidFill>
              </a:rPr>
              <a:t> – Krievijas pilsoņi, </a:t>
            </a:r>
            <a:r>
              <a:rPr lang="lv-LV" b="1" dirty="0">
                <a:solidFill>
                  <a:srgbClr val="002060"/>
                </a:solidFill>
              </a:rPr>
              <a:t>22</a:t>
            </a:r>
            <a:r>
              <a:rPr lang="lv-LV" dirty="0">
                <a:solidFill>
                  <a:srgbClr val="002060"/>
                </a:solidFill>
              </a:rPr>
              <a:t> – Ukrainas; </a:t>
            </a:r>
            <a:r>
              <a:rPr lang="lv-LV" b="1" dirty="0">
                <a:solidFill>
                  <a:srgbClr val="002060"/>
                </a:solidFill>
              </a:rPr>
              <a:t>6</a:t>
            </a:r>
            <a:r>
              <a:rPr lang="lv-LV" dirty="0">
                <a:solidFill>
                  <a:srgbClr val="002060"/>
                </a:solidFill>
              </a:rPr>
              <a:t> – Baltkrievijas; </a:t>
            </a:r>
            <a:r>
              <a:rPr lang="lv-LV" b="1" dirty="0">
                <a:solidFill>
                  <a:srgbClr val="002060"/>
                </a:solidFill>
              </a:rPr>
              <a:t>25</a:t>
            </a:r>
            <a:r>
              <a:rPr lang="lv-LV" dirty="0">
                <a:solidFill>
                  <a:srgbClr val="002060"/>
                </a:solidFill>
              </a:rPr>
              <a:t> – citi);</a:t>
            </a:r>
          </a:p>
          <a:p>
            <a:pPr lvl="0"/>
            <a:r>
              <a:rPr lang="lv-LV" b="1" dirty="0">
                <a:solidFill>
                  <a:srgbClr val="002060"/>
                </a:solidFill>
              </a:rPr>
              <a:t>50.9%</a:t>
            </a:r>
            <a:r>
              <a:rPr lang="lv-LV" dirty="0">
                <a:solidFill>
                  <a:srgbClr val="002060"/>
                </a:solidFill>
              </a:rPr>
              <a:t> - sievietes; </a:t>
            </a:r>
            <a:r>
              <a:rPr lang="lv-LV" b="1" dirty="0">
                <a:solidFill>
                  <a:srgbClr val="002060"/>
                </a:solidFill>
              </a:rPr>
              <a:t>49.1%</a:t>
            </a:r>
            <a:r>
              <a:rPr lang="lv-LV" dirty="0">
                <a:solidFill>
                  <a:srgbClr val="002060"/>
                </a:solidFill>
              </a:rPr>
              <a:t> - vīrieši</a:t>
            </a:r>
          </a:p>
          <a:p>
            <a:pPr lvl="0"/>
            <a:r>
              <a:rPr lang="lv-LV" b="1" dirty="0">
                <a:solidFill>
                  <a:srgbClr val="002060"/>
                </a:solidFill>
              </a:rPr>
              <a:t>66.1%</a:t>
            </a:r>
            <a:r>
              <a:rPr lang="lv-LV" dirty="0">
                <a:solidFill>
                  <a:srgbClr val="002060"/>
                </a:solidFill>
              </a:rPr>
              <a:t> - krievi; </a:t>
            </a:r>
            <a:r>
              <a:rPr lang="lv-LV" b="1" dirty="0">
                <a:solidFill>
                  <a:srgbClr val="002060"/>
                </a:solidFill>
              </a:rPr>
              <a:t>10%</a:t>
            </a:r>
            <a:r>
              <a:rPr lang="lv-LV" dirty="0">
                <a:solidFill>
                  <a:srgbClr val="002060"/>
                </a:solidFill>
              </a:rPr>
              <a:t> - baltkrievi; </a:t>
            </a:r>
            <a:r>
              <a:rPr lang="lv-LV" b="1" dirty="0">
                <a:solidFill>
                  <a:srgbClr val="002060"/>
                </a:solidFill>
              </a:rPr>
              <a:t>10%</a:t>
            </a:r>
            <a:r>
              <a:rPr lang="lv-LV" dirty="0">
                <a:solidFill>
                  <a:srgbClr val="002060"/>
                </a:solidFill>
              </a:rPr>
              <a:t> - ukraiņi; </a:t>
            </a:r>
            <a:r>
              <a:rPr lang="lv-LV" b="1" dirty="0">
                <a:solidFill>
                  <a:srgbClr val="002060"/>
                </a:solidFill>
              </a:rPr>
              <a:t>3.3%</a:t>
            </a:r>
            <a:r>
              <a:rPr lang="lv-LV" dirty="0">
                <a:solidFill>
                  <a:srgbClr val="002060"/>
                </a:solidFill>
              </a:rPr>
              <a:t> - poļi; </a:t>
            </a:r>
            <a:r>
              <a:rPr lang="lv-LV" b="1" dirty="0">
                <a:solidFill>
                  <a:srgbClr val="002060"/>
                </a:solidFill>
              </a:rPr>
              <a:t>2.5% </a:t>
            </a:r>
            <a:r>
              <a:rPr lang="lv-LV" dirty="0">
                <a:solidFill>
                  <a:srgbClr val="002060"/>
                </a:solidFill>
              </a:rPr>
              <a:t>-</a:t>
            </a:r>
            <a:r>
              <a:rPr lang="lv-LV" b="1" dirty="0">
                <a:solidFill>
                  <a:srgbClr val="002060"/>
                </a:solidFill>
              </a:rPr>
              <a:t> </a:t>
            </a:r>
            <a:r>
              <a:rPr lang="lv-LV" dirty="0">
                <a:solidFill>
                  <a:srgbClr val="002060"/>
                </a:solidFill>
              </a:rPr>
              <a:t>lietuvieši, igauņi; </a:t>
            </a:r>
            <a:r>
              <a:rPr lang="lv-LV" b="1" dirty="0">
                <a:solidFill>
                  <a:srgbClr val="002060"/>
                </a:solidFill>
              </a:rPr>
              <a:t>7% </a:t>
            </a:r>
            <a:r>
              <a:rPr lang="lv-LV" dirty="0">
                <a:solidFill>
                  <a:srgbClr val="002060"/>
                </a:solidFill>
              </a:rPr>
              <a:t>- cita; </a:t>
            </a:r>
            <a:r>
              <a:rPr lang="lv-LV" b="1" dirty="0">
                <a:solidFill>
                  <a:srgbClr val="002060"/>
                </a:solidFill>
              </a:rPr>
              <a:t>1.1% </a:t>
            </a:r>
            <a:r>
              <a:rPr lang="lv-LV" dirty="0">
                <a:solidFill>
                  <a:srgbClr val="002060"/>
                </a:solidFill>
              </a:rPr>
              <a:t>- tautība nav norādīta.</a:t>
            </a:r>
          </a:p>
          <a:p>
            <a:pPr marL="0" indent="0">
              <a:buNone/>
            </a:pPr>
            <a:r>
              <a:rPr lang="lv-LV" dirty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r>
              <a:rPr lang="lv-LV" dirty="0">
                <a:solidFill>
                  <a:srgbClr val="002060"/>
                </a:solidFill>
              </a:rPr>
              <a:t>Par Latvijas pilsoņiem </a:t>
            </a:r>
            <a:r>
              <a:rPr lang="lv-LV" b="1" dirty="0">
                <a:solidFill>
                  <a:srgbClr val="002060"/>
                </a:solidFill>
              </a:rPr>
              <a:t>Pilsonības likuma 3.</a:t>
            </a:r>
            <a:r>
              <a:rPr lang="lv-LV" b="1" baseline="30000" dirty="0">
                <a:solidFill>
                  <a:srgbClr val="002060"/>
                </a:solidFill>
              </a:rPr>
              <a:t>1</a:t>
            </a:r>
            <a:r>
              <a:rPr lang="lv-LV" b="1" dirty="0">
                <a:solidFill>
                  <a:srgbClr val="002060"/>
                </a:solidFill>
              </a:rPr>
              <a:t> panta kārtībā</a:t>
            </a:r>
            <a:r>
              <a:rPr lang="lv-LV" dirty="0">
                <a:solidFill>
                  <a:srgbClr val="002060"/>
                </a:solidFill>
              </a:rPr>
              <a:t> atzīti </a:t>
            </a:r>
            <a:r>
              <a:rPr lang="lv-LV" b="1" dirty="0">
                <a:solidFill>
                  <a:srgbClr val="002060"/>
                </a:solidFill>
              </a:rPr>
              <a:t>257</a:t>
            </a:r>
            <a:r>
              <a:rPr lang="lv-LV" dirty="0">
                <a:solidFill>
                  <a:srgbClr val="002060"/>
                </a:solidFill>
              </a:rPr>
              <a:t> Latvijā pēc 1991. gada 21. augusta dzimuši bezvalstnieku vai nepilsoņu </a:t>
            </a:r>
            <a:r>
              <a:rPr lang="lv-LV" b="1" dirty="0">
                <a:solidFill>
                  <a:srgbClr val="002060"/>
                </a:solidFill>
              </a:rPr>
              <a:t>bērni.</a:t>
            </a:r>
            <a:endParaRPr lang="lv-LV" dirty="0">
              <a:solidFill>
                <a:srgbClr val="002060"/>
              </a:solidFill>
            </a:endParaRPr>
          </a:p>
          <a:p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1320" y="6364126"/>
            <a:ext cx="998738" cy="3651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PMLP Naturalizācijas pārvalde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4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536" y="334415"/>
            <a:ext cx="6415119" cy="604699"/>
          </a:xfrm>
        </p:spPr>
        <p:txBody>
          <a:bodyPr/>
          <a:lstStyle/>
          <a:p>
            <a:r>
              <a:rPr lang="lv-LV" b="1" dirty="0" smtClean="0">
                <a:solidFill>
                  <a:srgbClr val="002060"/>
                </a:solidFill>
              </a:rPr>
              <a:t>Naturalizēto personu skaits</a:t>
            </a:r>
            <a:endParaRPr lang="lv-LV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6470" y="6364126"/>
            <a:ext cx="998738" cy="3651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PMLP Naturalizācijas pārvalde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474875"/>
              </p:ext>
            </p:extLst>
          </p:nvPr>
        </p:nvGraphicFramePr>
        <p:xfrm>
          <a:off x="782595" y="1507524"/>
          <a:ext cx="7904205" cy="4856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54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LP Prezentaci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PMLP Prezentacija</Template>
  <TotalTime>2775</TotalTime>
  <Words>611</Words>
  <Application>Microsoft Office PowerPoint</Application>
  <PresentationFormat>On-screen Show (4:3)</PresentationFormat>
  <Paragraphs>251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PMLP Prezentacija</vt:lpstr>
      <vt:lpstr>Naturalizācijas process: galvenie rādītāji un tendences</vt:lpstr>
      <vt:lpstr>Latvijas iedzīvotāju sadalījums pēc valstiskās piederības (uz 01.01.2017.)</vt:lpstr>
      <vt:lpstr>Nepilsoņu skaita izmaiņas (no 1995.g.)</vt:lpstr>
      <vt:lpstr>PowerPoint Presentation</vt:lpstr>
      <vt:lpstr>Nepilsoņu sadalījums pēc vecuma (uz 01.01.2017.)</vt:lpstr>
      <vt:lpstr>Bērni ar pilsoņa un nepilsoņa statusu (pēc dzimšanas gada)</vt:lpstr>
      <vt:lpstr>Naturalizācija: galvenie rādītāji  (līdz 31.12.2016.)</vt:lpstr>
      <vt:lpstr>Naturalizācija: galvenie rādītāji (2016.g.)</vt:lpstr>
      <vt:lpstr>Naturalizēto personu skaits</vt:lpstr>
      <vt:lpstr>Naturalizēto personu skaits (pēdējie 5 gadi)</vt:lpstr>
      <vt:lpstr>Pilsonības pretendentu sadalījums pēc vecuma grupām</vt:lpstr>
      <vt:lpstr>Sadalījums pēc samaksātā valsts nodevas apmēra 2016.g. (euro)</vt:lpstr>
      <vt:lpstr>Naturalizācijas pārbaužu rezultāti (%)</vt:lpstr>
      <vt:lpstr>Latviešu valodas zināšanas Nepilsoņu aptauju rezultāti </vt:lpstr>
      <vt:lpstr>Latviešu valodas zināšanas (pēc vecuma) Nepilsoņu aptauja 2016.g.</vt:lpstr>
      <vt:lpstr> Latviešu valodas lietojums Nepilsoņu aptauju rezultāti</vt:lpstr>
      <vt:lpstr> Vai tuvākajā laikā plāno iegūt Latvijas pilsonību? Nepilsoņu aptauju rezultāti</vt:lpstr>
      <vt:lpstr>  Iemesli kāpēc nenaturalizējas Nepilsoņu aptauju rezultāti  </vt:lpstr>
      <vt:lpstr> Vai ir pieejama visa nepieciešama informācija? Nepilsoņu aptauju rezultāti</vt:lpstr>
      <vt:lpstr>Informācijas dienas pilsonības pretendentiem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nosaukums</dc:title>
  <dc:creator>Rolands Timermanis</dc:creator>
  <cp:lastModifiedBy>B-506</cp:lastModifiedBy>
  <cp:revision>120</cp:revision>
  <cp:lastPrinted>2017-04-18T10:55:28Z</cp:lastPrinted>
  <dcterms:created xsi:type="dcterms:W3CDTF">2015-05-27T13:06:01Z</dcterms:created>
  <dcterms:modified xsi:type="dcterms:W3CDTF">2017-04-19T13:54:51Z</dcterms:modified>
</cp:coreProperties>
</file>